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2.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 id="2147483674" r:id="rId6"/>
  </p:sldMasterIdLst>
  <p:notesMasterIdLst>
    <p:notesMasterId r:id="rId60"/>
  </p:notesMasterIdLst>
  <p:handoutMasterIdLst>
    <p:handoutMasterId r:id="rId61"/>
  </p:handoutMasterIdLst>
  <p:sldIdLst>
    <p:sldId id="541" r:id="rId7"/>
    <p:sldId id="415" r:id="rId8"/>
    <p:sldId id="460" r:id="rId9"/>
    <p:sldId id="416" r:id="rId10"/>
    <p:sldId id="462" r:id="rId11"/>
    <p:sldId id="468" r:id="rId12"/>
    <p:sldId id="543" r:id="rId13"/>
    <p:sldId id="542" r:id="rId14"/>
    <p:sldId id="555" r:id="rId15"/>
    <p:sldId id="420" r:id="rId16"/>
    <p:sldId id="421" r:id="rId17"/>
    <p:sldId id="470" r:id="rId18"/>
    <p:sldId id="422" r:id="rId19"/>
    <p:sldId id="472" r:id="rId20"/>
    <p:sldId id="423" r:id="rId21"/>
    <p:sldId id="471" r:id="rId22"/>
    <p:sldId id="473" r:id="rId23"/>
    <p:sldId id="474" r:id="rId24"/>
    <p:sldId id="477" r:id="rId25"/>
    <p:sldId id="478" r:id="rId26"/>
    <p:sldId id="479" r:id="rId27"/>
    <p:sldId id="480" r:id="rId28"/>
    <p:sldId id="481" r:id="rId29"/>
    <p:sldId id="482" r:id="rId30"/>
    <p:sldId id="426" r:id="rId31"/>
    <p:sldId id="469" r:id="rId32"/>
    <p:sldId id="463" r:id="rId33"/>
    <p:sldId id="516" r:id="rId34"/>
    <p:sldId id="515" r:id="rId35"/>
    <p:sldId id="517" r:id="rId36"/>
    <p:sldId id="518" r:id="rId37"/>
    <p:sldId id="519" r:id="rId38"/>
    <p:sldId id="550" r:id="rId39"/>
    <p:sldId id="551" r:id="rId40"/>
    <p:sldId id="553" r:id="rId41"/>
    <p:sldId id="554" r:id="rId42"/>
    <p:sldId id="527" r:id="rId43"/>
    <p:sldId id="502" r:id="rId44"/>
    <p:sldId id="528" r:id="rId45"/>
    <p:sldId id="529" r:id="rId46"/>
    <p:sldId id="530" r:id="rId47"/>
    <p:sldId id="531" r:id="rId48"/>
    <p:sldId id="532" r:id="rId49"/>
    <p:sldId id="534" r:id="rId50"/>
    <p:sldId id="535" r:id="rId51"/>
    <p:sldId id="536" r:id="rId52"/>
    <p:sldId id="537" r:id="rId53"/>
    <p:sldId id="538" r:id="rId54"/>
    <p:sldId id="539" r:id="rId55"/>
    <p:sldId id="540" r:id="rId56"/>
    <p:sldId id="461" r:id="rId57"/>
    <p:sldId id="495" r:id="rId58"/>
    <p:sldId id="496" r:id="rId59"/>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0">
          <p15:clr>
            <a:srgbClr val="A4A3A4"/>
          </p15:clr>
        </p15:guide>
        <p15:guide id="2" orient="horz" pos="351">
          <p15:clr>
            <a:srgbClr val="A4A3A4"/>
          </p15:clr>
        </p15:guide>
        <p15:guide id="3" pos="212">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4D1"/>
    <a:srgbClr val="00C37B"/>
    <a:srgbClr val="E47E1A"/>
    <a:srgbClr val="F2642E"/>
    <a:srgbClr val="06719D"/>
    <a:srgbClr val="4B95AB"/>
    <a:srgbClr val="E6E7E7"/>
    <a:srgbClr val="005A76"/>
    <a:srgbClr val="6A1A41"/>
    <a:srgbClr val="006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12" autoAdjust="0"/>
  </p:normalViewPr>
  <p:slideViewPr>
    <p:cSldViewPr snapToGrid="0">
      <p:cViewPr varScale="1">
        <p:scale>
          <a:sx n="65" d="100"/>
          <a:sy n="65" d="100"/>
        </p:scale>
        <p:origin x="1536" y="60"/>
      </p:cViewPr>
      <p:guideLst>
        <p:guide orient="horz" pos="740"/>
        <p:guide orient="horz" pos="351"/>
        <p:guide pos="212"/>
      </p:guideLst>
    </p:cSldViewPr>
  </p:slideViewPr>
  <p:notesTextViewPr>
    <p:cViewPr>
      <p:scale>
        <a:sx n="1" d="1"/>
        <a:sy n="1" d="1"/>
      </p:scale>
      <p:origin x="0" y="0"/>
    </p:cViewPr>
  </p:notesTextViewPr>
  <p:notesViewPr>
    <p:cSldViewPr snapToGrid="0">
      <p:cViewPr>
        <p:scale>
          <a:sx n="1" d="2"/>
          <a:sy n="1" d="2"/>
        </p:scale>
        <p:origin x="0" y="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9FD811-BEB0-4BFD-A33A-55F7546D5A5E}" type="doc">
      <dgm:prSet loTypeId="urn:microsoft.com/office/officeart/2005/8/layout/venn1" loCatId="relationship" qsTypeId="urn:microsoft.com/office/officeart/2005/8/quickstyle/simple1" qsCatId="simple" csTypeId="urn:microsoft.com/office/officeart/2005/8/colors/accent1_2" csCatId="accent1" phldr="1"/>
      <dgm:spPr/>
    </dgm:pt>
    <dgm:pt modelId="{BF99D153-16FD-45EA-957E-08E6BD159958}">
      <dgm:prSet phldrT="[Text]"/>
      <dgm:spPr>
        <a:solidFill>
          <a:srgbClr val="06719D">
            <a:alpha val="50000"/>
          </a:srgbClr>
        </a:solidFill>
      </dgm:spPr>
      <dgm:t>
        <a:bodyPr/>
        <a:lstStyle/>
        <a:p>
          <a:r>
            <a:rPr lang="en-US" b="1" dirty="0">
              <a:solidFill>
                <a:schemeClr val="bg1"/>
              </a:solidFill>
              <a:latin typeface="Ubuntu" panose="020B0504030602030204" pitchFamily="34" charset="0"/>
            </a:rPr>
            <a:t>Computer Science</a:t>
          </a:r>
        </a:p>
      </dgm:t>
    </dgm:pt>
    <dgm:pt modelId="{FB111DFC-B721-4FD1-B48F-BA9CD3D3373E}" type="parTrans" cxnId="{5B1988D8-5D49-4C90-81B8-8767DC9876C5}">
      <dgm:prSet/>
      <dgm:spPr/>
      <dgm:t>
        <a:bodyPr/>
        <a:lstStyle/>
        <a:p>
          <a:endParaRPr lang="en-US" b="1">
            <a:solidFill>
              <a:schemeClr val="bg1"/>
            </a:solidFill>
            <a:latin typeface="Ubuntu" panose="020B0504030602030204" pitchFamily="34" charset="0"/>
          </a:endParaRPr>
        </a:p>
      </dgm:t>
    </dgm:pt>
    <dgm:pt modelId="{2B891526-284B-491A-A2C2-20C62FFB8A40}" type="sibTrans" cxnId="{5B1988D8-5D49-4C90-81B8-8767DC9876C5}">
      <dgm:prSet/>
      <dgm:spPr/>
      <dgm:t>
        <a:bodyPr/>
        <a:lstStyle/>
        <a:p>
          <a:endParaRPr lang="en-US" b="1">
            <a:solidFill>
              <a:schemeClr val="bg1"/>
            </a:solidFill>
            <a:latin typeface="Ubuntu" panose="020B0504030602030204" pitchFamily="34" charset="0"/>
          </a:endParaRPr>
        </a:p>
      </dgm:t>
    </dgm:pt>
    <dgm:pt modelId="{F690816C-AF15-47B4-998B-7A65A7979A4C}">
      <dgm:prSet phldrT="[Text]"/>
      <dgm:spPr>
        <a:solidFill>
          <a:srgbClr val="00B050">
            <a:alpha val="50000"/>
          </a:srgbClr>
        </a:solidFill>
      </dgm:spPr>
      <dgm:t>
        <a:bodyPr/>
        <a:lstStyle/>
        <a:p>
          <a:r>
            <a:rPr lang="en-US" b="1" dirty="0">
              <a:solidFill>
                <a:schemeClr val="bg1"/>
              </a:solidFill>
              <a:latin typeface="Ubuntu" panose="020B0504030602030204" pitchFamily="34" charset="0"/>
            </a:rPr>
            <a:t>Linguistics</a:t>
          </a:r>
        </a:p>
      </dgm:t>
    </dgm:pt>
    <dgm:pt modelId="{58FB6747-472B-4495-887A-DC3337ED8465}" type="parTrans" cxnId="{D2BD620E-45A2-40FC-AEA8-D8F79638102A}">
      <dgm:prSet/>
      <dgm:spPr/>
      <dgm:t>
        <a:bodyPr/>
        <a:lstStyle/>
        <a:p>
          <a:endParaRPr lang="en-US" b="1">
            <a:solidFill>
              <a:schemeClr val="bg1"/>
            </a:solidFill>
            <a:latin typeface="Ubuntu" panose="020B0504030602030204" pitchFamily="34" charset="0"/>
          </a:endParaRPr>
        </a:p>
      </dgm:t>
    </dgm:pt>
    <dgm:pt modelId="{11B7BE02-3C67-4551-B86A-B83BC8793D1A}" type="sibTrans" cxnId="{D2BD620E-45A2-40FC-AEA8-D8F79638102A}">
      <dgm:prSet/>
      <dgm:spPr/>
      <dgm:t>
        <a:bodyPr/>
        <a:lstStyle/>
        <a:p>
          <a:endParaRPr lang="en-US" b="1">
            <a:solidFill>
              <a:schemeClr val="bg1"/>
            </a:solidFill>
            <a:latin typeface="Ubuntu" panose="020B0504030602030204" pitchFamily="34" charset="0"/>
          </a:endParaRPr>
        </a:p>
      </dgm:t>
    </dgm:pt>
    <dgm:pt modelId="{5517F572-ADC0-41B4-9D0F-69893062BCF3}">
      <dgm:prSet phldrT="[Text]"/>
      <dgm:spPr>
        <a:solidFill>
          <a:srgbClr val="6964D1">
            <a:alpha val="50000"/>
          </a:srgbClr>
        </a:solidFill>
      </dgm:spPr>
      <dgm:t>
        <a:bodyPr/>
        <a:lstStyle/>
        <a:p>
          <a:r>
            <a:rPr lang="en-US" b="1" dirty="0">
              <a:solidFill>
                <a:schemeClr val="bg1"/>
              </a:solidFill>
              <a:latin typeface="Ubuntu" panose="020B0504030602030204" pitchFamily="34" charset="0"/>
            </a:rPr>
            <a:t>Artificial</a:t>
          </a:r>
        </a:p>
        <a:p>
          <a:r>
            <a:rPr lang="en-US" b="1" dirty="0">
              <a:solidFill>
                <a:schemeClr val="bg1"/>
              </a:solidFill>
              <a:latin typeface="Ubuntu" panose="020B0504030602030204" pitchFamily="34" charset="0"/>
            </a:rPr>
            <a:t>Intelligence</a:t>
          </a:r>
        </a:p>
      </dgm:t>
    </dgm:pt>
    <dgm:pt modelId="{1D8B84D5-DC65-431B-B6FD-2E88996441D7}" type="parTrans" cxnId="{2BF4AE52-72A4-49E7-A431-6C6348100A28}">
      <dgm:prSet/>
      <dgm:spPr/>
      <dgm:t>
        <a:bodyPr/>
        <a:lstStyle/>
        <a:p>
          <a:endParaRPr lang="en-US" b="1">
            <a:solidFill>
              <a:schemeClr val="bg1"/>
            </a:solidFill>
            <a:latin typeface="Ubuntu" panose="020B0504030602030204" pitchFamily="34" charset="0"/>
          </a:endParaRPr>
        </a:p>
      </dgm:t>
    </dgm:pt>
    <dgm:pt modelId="{D9F47E73-F44B-406B-A866-D125E41515D0}" type="sibTrans" cxnId="{2BF4AE52-72A4-49E7-A431-6C6348100A28}">
      <dgm:prSet/>
      <dgm:spPr/>
      <dgm:t>
        <a:bodyPr/>
        <a:lstStyle/>
        <a:p>
          <a:endParaRPr lang="en-US" b="1">
            <a:solidFill>
              <a:schemeClr val="bg1"/>
            </a:solidFill>
            <a:latin typeface="Ubuntu" panose="020B0504030602030204" pitchFamily="34" charset="0"/>
          </a:endParaRPr>
        </a:p>
      </dgm:t>
    </dgm:pt>
    <dgm:pt modelId="{83F344EB-0709-4FF5-BD83-AE584F51175F}" type="pres">
      <dgm:prSet presAssocID="{4F9FD811-BEB0-4BFD-A33A-55F7546D5A5E}" presName="compositeShape" presStyleCnt="0">
        <dgm:presLayoutVars>
          <dgm:chMax val="7"/>
          <dgm:dir/>
          <dgm:resizeHandles val="exact"/>
        </dgm:presLayoutVars>
      </dgm:prSet>
      <dgm:spPr/>
    </dgm:pt>
    <dgm:pt modelId="{919BC8CE-AE79-4D20-A542-70C55EECCFFF}" type="pres">
      <dgm:prSet presAssocID="{BF99D153-16FD-45EA-957E-08E6BD159958}" presName="circ1" presStyleLbl="vennNode1" presStyleIdx="0" presStyleCnt="3" custLinFactNeighborX="1089" custLinFactNeighborY="-11029"/>
      <dgm:spPr/>
    </dgm:pt>
    <dgm:pt modelId="{64B10DE3-E4D3-4420-8FD5-E3D7D10014FD}" type="pres">
      <dgm:prSet presAssocID="{BF99D153-16FD-45EA-957E-08E6BD159958}" presName="circ1Tx" presStyleLbl="revTx" presStyleIdx="0" presStyleCnt="0">
        <dgm:presLayoutVars>
          <dgm:chMax val="0"/>
          <dgm:chPref val="0"/>
          <dgm:bulletEnabled val="1"/>
        </dgm:presLayoutVars>
      </dgm:prSet>
      <dgm:spPr/>
    </dgm:pt>
    <dgm:pt modelId="{6019CD2E-3463-4EC4-9B92-51F3BFFC3098}" type="pres">
      <dgm:prSet presAssocID="{F690816C-AF15-47B4-998B-7A65A7979A4C}" presName="circ2" presStyleLbl="vennNode1" presStyleIdx="1" presStyleCnt="3"/>
      <dgm:spPr/>
    </dgm:pt>
    <dgm:pt modelId="{724FF6E7-3753-40D6-BCE7-84C632BDFB65}" type="pres">
      <dgm:prSet presAssocID="{F690816C-AF15-47B4-998B-7A65A7979A4C}" presName="circ2Tx" presStyleLbl="revTx" presStyleIdx="0" presStyleCnt="0">
        <dgm:presLayoutVars>
          <dgm:chMax val="0"/>
          <dgm:chPref val="0"/>
          <dgm:bulletEnabled val="1"/>
        </dgm:presLayoutVars>
      </dgm:prSet>
      <dgm:spPr/>
    </dgm:pt>
    <dgm:pt modelId="{9231572B-6BAA-4200-92E9-94635FE23594}" type="pres">
      <dgm:prSet presAssocID="{5517F572-ADC0-41B4-9D0F-69893062BCF3}" presName="circ3" presStyleLbl="vennNode1" presStyleIdx="2" presStyleCnt="3"/>
      <dgm:spPr/>
    </dgm:pt>
    <dgm:pt modelId="{7D555462-C317-41D1-859E-A4F6946237D1}" type="pres">
      <dgm:prSet presAssocID="{5517F572-ADC0-41B4-9D0F-69893062BCF3}" presName="circ3Tx" presStyleLbl="revTx" presStyleIdx="0" presStyleCnt="0">
        <dgm:presLayoutVars>
          <dgm:chMax val="0"/>
          <dgm:chPref val="0"/>
          <dgm:bulletEnabled val="1"/>
        </dgm:presLayoutVars>
      </dgm:prSet>
      <dgm:spPr/>
    </dgm:pt>
  </dgm:ptLst>
  <dgm:cxnLst>
    <dgm:cxn modelId="{F5545A05-55CD-428F-B132-E951576F9D8F}" type="presOf" srcId="{4F9FD811-BEB0-4BFD-A33A-55F7546D5A5E}" destId="{83F344EB-0709-4FF5-BD83-AE584F51175F}" srcOrd="0" destOrd="0" presId="urn:microsoft.com/office/officeart/2005/8/layout/venn1"/>
    <dgm:cxn modelId="{D2BD620E-45A2-40FC-AEA8-D8F79638102A}" srcId="{4F9FD811-BEB0-4BFD-A33A-55F7546D5A5E}" destId="{F690816C-AF15-47B4-998B-7A65A7979A4C}" srcOrd="1" destOrd="0" parTransId="{58FB6747-472B-4495-887A-DC3337ED8465}" sibTransId="{11B7BE02-3C67-4551-B86A-B83BC8793D1A}"/>
    <dgm:cxn modelId="{E1DB6030-FA45-4A20-B450-2CB2C079E464}" type="presOf" srcId="{F690816C-AF15-47B4-998B-7A65A7979A4C}" destId="{724FF6E7-3753-40D6-BCE7-84C632BDFB65}" srcOrd="1" destOrd="0" presId="urn:microsoft.com/office/officeart/2005/8/layout/venn1"/>
    <dgm:cxn modelId="{DAD1DB45-753B-4D67-9BD8-55D7307EDB19}" type="presOf" srcId="{5517F572-ADC0-41B4-9D0F-69893062BCF3}" destId="{9231572B-6BAA-4200-92E9-94635FE23594}" srcOrd="0" destOrd="0" presId="urn:microsoft.com/office/officeart/2005/8/layout/venn1"/>
    <dgm:cxn modelId="{2BF4AE52-72A4-49E7-A431-6C6348100A28}" srcId="{4F9FD811-BEB0-4BFD-A33A-55F7546D5A5E}" destId="{5517F572-ADC0-41B4-9D0F-69893062BCF3}" srcOrd="2" destOrd="0" parTransId="{1D8B84D5-DC65-431B-B6FD-2E88996441D7}" sibTransId="{D9F47E73-F44B-406B-A866-D125E41515D0}"/>
    <dgm:cxn modelId="{B40CBE54-FEC5-45F6-AF2D-56FD5338BA53}" type="presOf" srcId="{F690816C-AF15-47B4-998B-7A65A7979A4C}" destId="{6019CD2E-3463-4EC4-9B92-51F3BFFC3098}" srcOrd="0" destOrd="0" presId="urn:microsoft.com/office/officeart/2005/8/layout/venn1"/>
    <dgm:cxn modelId="{A8DF3255-5D95-44FD-A910-6AB953797EB8}" type="presOf" srcId="{BF99D153-16FD-45EA-957E-08E6BD159958}" destId="{919BC8CE-AE79-4D20-A542-70C55EECCFFF}" srcOrd="0" destOrd="0" presId="urn:microsoft.com/office/officeart/2005/8/layout/venn1"/>
    <dgm:cxn modelId="{EF564E58-2674-403D-A1BC-F50F59730022}" type="presOf" srcId="{5517F572-ADC0-41B4-9D0F-69893062BCF3}" destId="{7D555462-C317-41D1-859E-A4F6946237D1}" srcOrd="1" destOrd="0" presId="urn:microsoft.com/office/officeart/2005/8/layout/venn1"/>
    <dgm:cxn modelId="{85BE25A5-8D54-454F-80BC-EC2A8EAB3DEF}" type="presOf" srcId="{BF99D153-16FD-45EA-957E-08E6BD159958}" destId="{64B10DE3-E4D3-4420-8FD5-E3D7D10014FD}" srcOrd="1" destOrd="0" presId="urn:microsoft.com/office/officeart/2005/8/layout/venn1"/>
    <dgm:cxn modelId="{5B1988D8-5D49-4C90-81B8-8767DC9876C5}" srcId="{4F9FD811-BEB0-4BFD-A33A-55F7546D5A5E}" destId="{BF99D153-16FD-45EA-957E-08E6BD159958}" srcOrd="0" destOrd="0" parTransId="{FB111DFC-B721-4FD1-B48F-BA9CD3D3373E}" sibTransId="{2B891526-284B-491A-A2C2-20C62FFB8A40}"/>
    <dgm:cxn modelId="{E56FDB7E-668D-4D32-9FAA-47DB623DEF1D}" type="presParOf" srcId="{83F344EB-0709-4FF5-BD83-AE584F51175F}" destId="{919BC8CE-AE79-4D20-A542-70C55EECCFFF}" srcOrd="0" destOrd="0" presId="urn:microsoft.com/office/officeart/2005/8/layout/venn1"/>
    <dgm:cxn modelId="{639C721D-FA34-468E-8124-377DAFFA8B74}" type="presParOf" srcId="{83F344EB-0709-4FF5-BD83-AE584F51175F}" destId="{64B10DE3-E4D3-4420-8FD5-E3D7D10014FD}" srcOrd="1" destOrd="0" presId="urn:microsoft.com/office/officeart/2005/8/layout/venn1"/>
    <dgm:cxn modelId="{A204ED04-24E8-43AC-8BE7-3B2D6167F41E}" type="presParOf" srcId="{83F344EB-0709-4FF5-BD83-AE584F51175F}" destId="{6019CD2E-3463-4EC4-9B92-51F3BFFC3098}" srcOrd="2" destOrd="0" presId="urn:microsoft.com/office/officeart/2005/8/layout/venn1"/>
    <dgm:cxn modelId="{A5FDF687-F928-4F5C-8DE2-AEE839399DF1}" type="presParOf" srcId="{83F344EB-0709-4FF5-BD83-AE584F51175F}" destId="{724FF6E7-3753-40D6-BCE7-84C632BDFB65}" srcOrd="3" destOrd="0" presId="urn:microsoft.com/office/officeart/2005/8/layout/venn1"/>
    <dgm:cxn modelId="{34616218-5CF8-45F6-B24A-04F571B0C0BD}" type="presParOf" srcId="{83F344EB-0709-4FF5-BD83-AE584F51175F}" destId="{9231572B-6BAA-4200-92E9-94635FE23594}" srcOrd="4" destOrd="0" presId="urn:microsoft.com/office/officeart/2005/8/layout/venn1"/>
    <dgm:cxn modelId="{EC997E43-2883-43D9-B0D9-DC993EA68DEE}" type="presParOf" srcId="{83F344EB-0709-4FF5-BD83-AE584F51175F}" destId="{7D555462-C317-41D1-859E-A4F6946237D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BC8CE-AE79-4D20-A542-70C55EECCFFF}">
      <dsp:nvSpPr>
        <dsp:cNvPr id="0" name=""/>
        <dsp:cNvSpPr/>
      </dsp:nvSpPr>
      <dsp:spPr>
        <a:xfrm>
          <a:off x="1291841" y="0"/>
          <a:ext cx="2313300" cy="2313300"/>
        </a:xfrm>
        <a:prstGeom prst="ellipse">
          <a:avLst/>
        </a:prstGeom>
        <a:solidFill>
          <a:srgbClr val="06719D">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bg1"/>
              </a:solidFill>
              <a:latin typeface="Ubuntu" panose="020B0504030602030204" pitchFamily="34" charset="0"/>
            </a:rPr>
            <a:t>Computer Science</a:t>
          </a:r>
        </a:p>
      </dsp:txBody>
      <dsp:txXfrm>
        <a:off x="1600281" y="404827"/>
        <a:ext cx="1696420" cy="1040985"/>
      </dsp:txXfrm>
    </dsp:sp>
    <dsp:sp modelId="{6019CD2E-3463-4EC4-9B92-51F3BFFC3098}">
      <dsp:nvSpPr>
        <dsp:cNvPr id="0" name=""/>
        <dsp:cNvSpPr/>
      </dsp:nvSpPr>
      <dsp:spPr>
        <a:xfrm>
          <a:off x="2101365" y="1494006"/>
          <a:ext cx="2313300" cy="2313300"/>
        </a:xfrm>
        <a:prstGeom prst="ellipse">
          <a:avLst/>
        </a:prstGeom>
        <a:solidFill>
          <a:srgbClr val="00B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bg1"/>
              </a:solidFill>
              <a:latin typeface="Ubuntu" panose="020B0504030602030204" pitchFamily="34" charset="0"/>
            </a:rPr>
            <a:t>Linguistics</a:t>
          </a:r>
        </a:p>
      </dsp:txBody>
      <dsp:txXfrm>
        <a:off x="2808850" y="2091608"/>
        <a:ext cx="1387980" cy="1272315"/>
      </dsp:txXfrm>
    </dsp:sp>
    <dsp:sp modelId="{9231572B-6BAA-4200-92E9-94635FE23594}">
      <dsp:nvSpPr>
        <dsp:cNvPr id="0" name=""/>
        <dsp:cNvSpPr/>
      </dsp:nvSpPr>
      <dsp:spPr>
        <a:xfrm>
          <a:off x="431934" y="1494006"/>
          <a:ext cx="2313300" cy="2313300"/>
        </a:xfrm>
        <a:prstGeom prst="ellipse">
          <a:avLst/>
        </a:prstGeom>
        <a:solidFill>
          <a:srgbClr val="6964D1">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bg1"/>
              </a:solidFill>
              <a:latin typeface="Ubuntu" panose="020B0504030602030204" pitchFamily="34" charset="0"/>
            </a:rPr>
            <a:t>Artificial</a:t>
          </a:r>
        </a:p>
        <a:p>
          <a:pPr marL="0" lvl="0" indent="0" algn="ctr" defTabSz="977900">
            <a:lnSpc>
              <a:spcPct val="90000"/>
            </a:lnSpc>
            <a:spcBef>
              <a:spcPct val="0"/>
            </a:spcBef>
            <a:spcAft>
              <a:spcPct val="35000"/>
            </a:spcAft>
            <a:buNone/>
          </a:pPr>
          <a:r>
            <a:rPr lang="en-US" sz="2200" b="1" kern="1200" dirty="0">
              <a:solidFill>
                <a:schemeClr val="bg1"/>
              </a:solidFill>
              <a:latin typeface="Ubuntu" panose="020B0504030602030204" pitchFamily="34" charset="0"/>
            </a:rPr>
            <a:t>Intelligence</a:t>
          </a:r>
        </a:p>
      </dsp:txBody>
      <dsp:txXfrm>
        <a:off x="649769" y="2091608"/>
        <a:ext cx="1387980" cy="1272315"/>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3616" tIns="46808" rIns="93616" bIns="46808" rtlCol="0"/>
          <a:lstStyle>
            <a:lvl1pPr algn="r">
              <a:defRPr sz="1200"/>
            </a:lvl1pPr>
          </a:lstStyle>
          <a:p>
            <a:fld id="{CBC2C562-3ABF-449F-BC7D-78255304C412}" type="datetimeFigureOut">
              <a:rPr lang="en-US" smtClean="0"/>
              <a:pPr/>
              <a:t>9/6/2018</a:t>
            </a:fld>
            <a:endParaRPr lang="en-US"/>
          </a:p>
        </p:txBody>
      </p:sp>
      <p:sp>
        <p:nvSpPr>
          <p:cNvPr id="4" name="Footer Placeholder 3"/>
          <p:cNvSpPr>
            <a:spLocks noGrp="1"/>
          </p:cNvSpPr>
          <p:nvPr>
            <p:ph type="ftr" sz="quarter" idx="2"/>
          </p:nvPr>
        </p:nvSpPr>
        <p:spPr>
          <a:xfrm>
            <a:off x="0" y="8772668"/>
            <a:ext cx="3037840" cy="461804"/>
          </a:xfrm>
          <a:prstGeom prst="rect">
            <a:avLst/>
          </a:prstGeom>
        </p:spPr>
        <p:txBody>
          <a:bodyPr vert="horz" lIns="93616" tIns="46808" rIns="93616" bIns="4680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3616" tIns="46808" rIns="93616" bIns="46808" rtlCol="0" anchor="b"/>
          <a:lstStyle>
            <a:lvl1pPr algn="r">
              <a:defRPr sz="1200"/>
            </a:lvl1pPr>
          </a:lstStyle>
          <a:p>
            <a:fld id="{88C4C71A-1C17-4342-AD83-9B360BA581CB}" type="slidenum">
              <a:rPr lang="en-US" smtClean="0"/>
              <a:pPr/>
              <a:t>‹#›</a:t>
            </a:fld>
            <a:endParaRPr lang="en-US"/>
          </a:p>
        </p:txBody>
      </p:sp>
    </p:spTree>
    <p:extLst>
      <p:ext uri="{BB962C8B-B14F-4D97-AF65-F5344CB8AC3E}">
        <p14:creationId xmlns:p14="http://schemas.microsoft.com/office/powerpoint/2010/main" val="2369905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3616" tIns="46808" rIns="93616" bIns="46808" rtlCol="0"/>
          <a:lstStyle>
            <a:lvl1pPr algn="r">
              <a:defRPr sz="1200"/>
            </a:lvl1pPr>
          </a:lstStyle>
          <a:p>
            <a:fld id="{6D0524E5-8614-4D32-A3DF-F32181F74545}" type="datetimeFigureOut">
              <a:rPr lang="en-US" smtClean="0"/>
              <a:pPr/>
              <a:t>9/6/2018</a:t>
            </a:fld>
            <a:endParaRPr lang="en-US"/>
          </a:p>
        </p:txBody>
      </p:sp>
      <p:sp>
        <p:nvSpPr>
          <p:cNvPr id="4" name="Slide Image Placeholder 3"/>
          <p:cNvSpPr>
            <a:spLocks noGrp="1" noRot="1" noChangeAspect="1"/>
          </p:cNvSpPr>
          <p:nvPr>
            <p:ph type="sldImg" idx="2"/>
          </p:nvPr>
        </p:nvSpPr>
        <p:spPr>
          <a:xfrm>
            <a:off x="1196975" y="693738"/>
            <a:ext cx="4616450" cy="3462337"/>
          </a:xfrm>
          <a:prstGeom prst="rect">
            <a:avLst/>
          </a:prstGeom>
          <a:noFill/>
          <a:ln w="12700">
            <a:solidFill>
              <a:prstClr val="black"/>
            </a:solidFill>
          </a:ln>
        </p:spPr>
        <p:txBody>
          <a:bodyPr vert="horz" lIns="93616" tIns="46808" rIns="93616" bIns="46808"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3616" tIns="46808" rIns="93616" bIns="4680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3616" tIns="46808" rIns="93616" bIns="4680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3616" tIns="46808" rIns="93616" bIns="46808" rtlCol="0" anchor="b"/>
          <a:lstStyle>
            <a:lvl1pPr algn="r">
              <a:defRPr sz="1200"/>
            </a:lvl1pPr>
          </a:lstStyle>
          <a:p>
            <a:fld id="{9FF4F04D-5809-46B9-BC34-D0E45399D316}" type="slidenum">
              <a:rPr lang="en-US" smtClean="0"/>
              <a:pPr/>
              <a:t>‹#›</a:t>
            </a:fld>
            <a:endParaRPr lang="en-US"/>
          </a:p>
        </p:txBody>
      </p:sp>
    </p:spTree>
    <p:extLst>
      <p:ext uri="{BB962C8B-B14F-4D97-AF65-F5344CB8AC3E}">
        <p14:creationId xmlns:p14="http://schemas.microsoft.com/office/powerpoint/2010/main" val="4132816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104947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96975" y="693738"/>
            <a:ext cx="4616450" cy="3462337"/>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pt-B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963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emf"/><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32.xml"/><Relationship Id="rId7"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7.png"/><Relationship Id="rId4" Type="http://schemas.openxmlformats.org/officeDocument/2006/relationships/tags" Target="../tags/tag33.xml"/><Relationship Id="rId9"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7.png"/><Relationship Id="rId2" Type="http://schemas.openxmlformats.org/officeDocument/2006/relationships/tags" Target="../tags/tag36.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png"/><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4.jpeg"/><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50000">
              <a:schemeClr val="accent2"/>
            </a:gs>
            <a:gs pos="50000">
              <a:schemeClr val="accent1">
                <a:tint val="44500"/>
                <a:satMod val="160000"/>
              </a:schemeClr>
            </a:gs>
            <a:gs pos="100000">
              <a:schemeClr val="accent1">
                <a:tint val="23500"/>
                <a:satMod val="160000"/>
              </a:schemeClr>
            </a:gs>
          </a:gsLst>
          <a:lin ang="2700000" scaled="0"/>
        </a:gradFill>
        <a:effectLst/>
      </p:bgPr>
    </p:bg>
    <p:spTree>
      <p:nvGrpSpPr>
        <p:cNvPr id="1" name=""/>
        <p:cNvGrpSpPr/>
        <p:nvPr/>
      </p:nvGrpSpPr>
      <p:grpSpPr>
        <a:xfrm>
          <a:off x="0" y="0"/>
          <a:ext cx="0" cy="0"/>
          <a:chOff x="0" y="0"/>
          <a:chExt cx="0" cy="0"/>
        </a:xfrm>
      </p:grpSpPr>
      <p:pic>
        <p:nvPicPr>
          <p:cNvPr id="11" name="Picture 10" descr="139871404.jpg"/>
          <p:cNvPicPr>
            <a:picLocks noChangeAspect="1"/>
          </p:cNvPicPr>
          <p:nvPr userDrawn="1"/>
        </p:nvPicPr>
        <p:blipFill>
          <a:blip r:embed="rId5" cstate="print"/>
          <a:srcRect/>
          <a:stretch>
            <a:fillRect/>
          </a:stretch>
        </p:blipFill>
        <p:spPr>
          <a:xfrm>
            <a:off x="0" y="1157036"/>
            <a:ext cx="9144000" cy="5400518"/>
          </a:xfrm>
          <a:prstGeom prst="rect">
            <a:avLst/>
          </a:prstGeom>
        </p:spPr>
      </p:pic>
      <p:sp>
        <p:nvSpPr>
          <p:cNvPr id="16" name="Rectangle 15"/>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a:p>
        </p:txBody>
      </p:sp>
      <p:sp>
        <p:nvSpPr>
          <p:cNvPr id="17" name="Rectangle 7"/>
          <p:cNvSpPr/>
          <p:nvPr userDrawn="1">
            <p:custDataLst>
              <p:tags r:id="rId2"/>
            </p:custDataLst>
          </p:nvPr>
        </p:nvSpPr>
        <p:spPr bwMode="auto">
          <a:xfrm>
            <a:off x="-2052" y="0"/>
            <a:ext cx="9146052" cy="247668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a:solidFill>
                <a:schemeClr val="bg1"/>
              </a:solidFill>
              <a:latin typeface="Arial"/>
              <a:cs typeface="Arial"/>
            </a:endParaRPr>
          </a:p>
        </p:txBody>
      </p:sp>
      <p:pic>
        <p:nvPicPr>
          <p:cNvPr id="22" name="Picture 104" descr="C:\Users\UserSim\Desktop\Capgemini\moto.emf"/>
          <p:cNvPicPr>
            <a:picLocks noChangeAspect="1" noChangeArrowheads="1"/>
          </p:cNvPicPr>
          <p:nvPr userDrawn="1">
            <p:custDataLst>
              <p:tags r:id="rId3"/>
            </p:custDataLst>
          </p:nvPr>
        </p:nvPicPr>
        <p:blipFill>
          <a:blip r:embed="rId6" cstate="email"/>
          <a:srcRect/>
          <a:stretch>
            <a:fillRect/>
          </a:stretch>
        </p:blipFill>
        <p:spPr bwMode="auto">
          <a:xfrm>
            <a:off x="5807786" y="6520694"/>
            <a:ext cx="3001425" cy="239021"/>
          </a:xfrm>
          <a:prstGeom prst="rect">
            <a:avLst/>
          </a:prstGeom>
          <a:noFill/>
        </p:spPr>
      </p:pic>
      <p:pic>
        <p:nvPicPr>
          <p:cNvPr id="23" name="Picture 22" descr="capgemini_rgb.jpg"/>
          <p:cNvPicPr>
            <a:picLocks noChangeAspect="1"/>
          </p:cNvPicPr>
          <p:nvPr userDrawn="1"/>
        </p:nvPicPr>
        <p:blipFill>
          <a:blip r:embed="rId7" cstate="print"/>
          <a:stretch>
            <a:fillRect/>
          </a:stretch>
        </p:blipFill>
        <p:spPr>
          <a:xfrm>
            <a:off x="643210" y="514697"/>
            <a:ext cx="3136080" cy="958698"/>
          </a:xfrm>
          <a:prstGeom prst="rect">
            <a:avLst/>
          </a:prstGeom>
        </p:spPr>
      </p:pic>
      <p:sp>
        <p:nvSpPr>
          <p:cNvPr id="2" name="Title 1"/>
          <p:cNvSpPr>
            <a:spLocks noGrp="1"/>
          </p:cNvSpPr>
          <p:nvPr userDrawn="1">
            <p:ph type="ctrTitle"/>
          </p:nvPr>
        </p:nvSpPr>
        <p:spPr>
          <a:xfrm>
            <a:off x="0" y="2476689"/>
            <a:ext cx="4876800" cy="1965770"/>
          </a:xfrm>
        </p:spPr>
        <p:txBody>
          <a:bodyPr lIns="228600"/>
          <a:lstStyle>
            <a:lvl1pPr>
              <a:defRPr sz="2800"/>
            </a:lvl1pPr>
          </a:lstStyle>
          <a:p>
            <a:r>
              <a:rPr lang="en-US"/>
              <a:t>Click to edit Master title style</a:t>
            </a:r>
          </a:p>
        </p:txBody>
      </p:sp>
      <p:sp>
        <p:nvSpPr>
          <p:cNvPr id="3" name="Subtitle 2"/>
          <p:cNvSpPr>
            <a:spLocks noGrp="1"/>
          </p:cNvSpPr>
          <p:nvPr userDrawn="1">
            <p:ph type="subTitle" idx="1"/>
          </p:nvPr>
        </p:nvSpPr>
        <p:spPr>
          <a:xfrm>
            <a:off x="0" y="4442459"/>
            <a:ext cx="4876800" cy="914400"/>
          </a:xfrm>
        </p:spPr>
        <p:txBody>
          <a:bodyPr lIns="228600" rIns="0">
            <a:noAutofit/>
          </a:bodyPr>
          <a:lstStyle>
            <a:lvl1pPr marL="0" indent="0" algn="l">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539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7208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70511" y="1815353"/>
            <a:ext cx="877500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5181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260" name="think-cell Slide" r:id="rId4" imgW="360" imgH="360" progId="">
                  <p:embed/>
                </p:oleObj>
              </mc:Choice>
              <mc:Fallback>
                <p:oleObj name="think-cell Slide" r:id="rId4" imgW="360" imgH="360" progId="">
                  <p:embed/>
                  <p:pic>
                    <p:nvPicPr>
                      <p:cNvPr id="0" name="Picture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11308"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51"/>
          <p:cNvGrpSpPr/>
          <p:nvPr userDrawn="1">
            <p:custDataLst>
              <p:tags r:id="rId3"/>
            </p:custDataLst>
          </p:nvPr>
        </p:nvGrpSpPr>
        <p:grpSpPr>
          <a:xfrm>
            <a:off x="5337166" y="3258545"/>
            <a:ext cx="3416820" cy="2118522"/>
            <a:chOff x="5511798" y="3584333"/>
            <a:chExt cx="4818106" cy="2816468"/>
          </a:xfrm>
        </p:grpSpPr>
        <p:grpSp>
          <p:nvGrpSpPr>
            <p:cNvPr id="3" name="Group 54"/>
            <p:cNvGrpSpPr/>
            <p:nvPr userDrawn="1">
              <p:custDataLst>
                <p:tags r:id="rId5"/>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grpSp>
        <p:grpSp>
          <p:nvGrpSpPr>
            <p:cNvPr id="5"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grpSp>
      </p:grpSp>
      <p:sp>
        <p:nvSpPr>
          <p:cNvPr id="336" name="Rectangle 9"/>
          <p:cNvSpPr>
            <a:spLocks noChangeArrowheads="1"/>
          </p:cNvSpPr>
          <p:nvPr userDrawn="1">
            <p:custDataLst>
              <p:tags r:id="rId4"/>
            </p:custDataLst>
          </p:nvPr>
        </p:nvSpPr>
        <p:spPr bwMode="gray">
          <a:xfrm>
            <a:off x="1031966" y="3827544"/>
            <a:ext cx="4074108"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b="1">
                <a:solidFill>
                  <a:prstClr val="white"/>
                </a:solidFill>
                <a:latin typeface="Arial"/>
                <a:cs typeface="Arial"/>
              </a:rPr>
              <a:t>About Capgemini</a:t>
            </a:r>
            <a:endParaRPr lang="en-US" sz="1000">
              <a:solidFill>
                <a:prstClr val="white"/>
              </a:solidFill>
              <a:latin typeface="Arial" pitchFamily="34" charset="0"/>
              <a:cs typeface="Arial" pitchFamily="34" charset="0"/>
            </a:endParaRPr>
          </a:p>
          <a:p>
            <a:pPr algn="just"/>
            <a:endParaRPr lang="en-US" sz="1000">
              <a:solidFill>
                <a:prstClr val="white"/>
              </a:solidFill>
              <a:latin typeface="Arial" pitchFamily="34" charset="0"/>
              <a:cs typeface="Arial" pitchFamily="34" charset="0"/>
            </a:endParaRPr>
          </a:p>
          <a:p>
            <a:r>
              <a:rPr lang="en-US" sz="1000">
                <a:solidFill>
                  <a:prstClr val="white"/>
                </a:solidFill>
                <a:latin typeface="Arial" pitchFamily="34" charset="0"/>
                <a:cs typeface="Arial" pitchFamily="34" charset="0"/>
              </a:rPr>
              <a:t>With more than 180,000 people in over 40 countries, Capgemini is one of the world's foremost providers of consulting, technology and outsourcing services. The Group reported 2015 global revenues of EUR 11.9 billion (about $13.2 billion USD at 2015 average rate) </a:t>
            </a:r>
          </a:p>
          <a:p>
            <a:r>
              <a:rPr lang="en-US" sz="1000">
                <a:solidFill>
                  <a:prstClr val="white"/>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Rightshore</a:t>
            </a:r>
            <a:r>
              <a:rPr lang="en-US" sz="1000" baseline="30000">
                <a:solidFill>
                  <a:prstClr val="white"/>
                </a:solidFill>
                <a:latin typeface="Arial" pitchFamily="34" charset="0"/>
                <a:cs typeface="Arial" pitchFamily="34" charset="0"/>
              </a:rPr>
              <a:t>®</a:t>
            </a:r>
            <a:r>
              <a:rPr lang="en-US" sz="1000">
                <a:solidFill>
                  <a:prstClr val="white"/>
                </a:solidFill>
                <a:latin typeface="Arial" pitchFamily="34" charset="0"/>
                <a:cs typeface="Arial" pitchFamily="34" charset="0"/>
              </a:rPr>
              <a:t>, its worldwide delivery model. Learn more about us at www.capgemini.com.</a:t>
            </a:r>
          </a:p>
          <a:p>
            <a:endParaRPr lang="en-US" sz="1050">
              <a:solidFill>
                <a:prstClr val="white"/>
              </a:solidFill>
              <a:latin typeface="Arial" pitchFamily="34" charset="0"/>
              <a:cs typeface="Arial" pitchFamily="34" charset="0"/>
            </a:endParaRPr>
          </a:p>
          <a:p>
            <a:pPr algn="just"/>
            <a:r>
              <a:rPr lang="en-US" sz="900" i="1">
                <a:solidFill>
                  <a:prstClr val="white"/>
                </a:solidFill>
                <a:latin typeface="Arial" pitchFamily="34" charset="0"/>
                <a:cs typeface="Arial" pitchFamily="34" charset="0"/>
              </a:rPr>
              <a:t>Rightshore</a:t>
            </a:r>
            <a:r>
              <a:rPr lang="en-US" sz="900" i="1" baseline="30000">
                <a:solidFill>
                  <a:prstClr val="white"/>
                </a:solidFill>
                <a:latin typeface="Arial" pitchFamily="34" charset="0"/>
                <a:cs typeface="Arial" pitchFamily="34" charset="0"/>
              </a:rPr>
              <a:t>®</a:t>
            </a:r>
            <a:r>
              <a:rPr lang="en-US" sz="900" i="1">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339" name="Image 337" descr="CBE_Label_ppt.png"/>
          <p:cNvPicPr>
            <a:picLocks noChangeAspect="1"/>
          </p:cNvPicPr>
          <p:nvPr userDrawn="1"/>
        </p:nvPicPr>
        <p:blipFill>
          <a:blip r:embed="rId10" cstate="print"/>
          <a:stretch>
            <a:fillRect/>
          </a:stretch>
        </p:blipFill>
        <p:spPr>
          <a:xfrm>
            <a:off x="775578" y="3395465"/>
            <a:ext cx="519570" cy="523727"/>
          </a:xfrm>
          <a:prstGeom prst="rect">
            <a:avLst/>
          </a:prstGeom>
          <a:noFill/>
          <a:ln>
            <a:noFill/>
          </a:ln>
        </p:spPr>
      </p:pic>
    </p:spTree>
    <p:extLst>
      <p:ext uri="{BB962C8B-B14F-4D97-AF65-F5344CB8AC3E}">
        <p14:creationId xmlns:p14="http://schemas.microsoft.com/office/powerpoint/2010/main" val="2709426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sp>
        <p:nvSpPr>
          <p:cNvPr id="8" name="Rectangle 9"/>
          <p:cNvSpPr>
            <a:spLocks noChangeArrowheads="1"/>
          </p:cNvSpPr>
          <p:nvPr userDrawn="1">
            <p:custDataLst>
              <p:tags r:id="rId2"/>
            </p:custDataLst>
          </p:nvPr>
        </p:nvSpPr>
        <p:spPr bwMode="gray">
          <a:xfrm>
            <a:off x="4584545" y="3083752"/>
            <a:ext cx="4559456"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 name="connsiteX0" fmla="*/ 4514900 w 4514900"/>
              <a:gd name="connsiteY0" fmla="*/ 2132777 h 2132777"/>
              <a:gd name="connsiteX1" fmla="*/ 164137 w 4514900"/>
              <a:gd name="connsiteY1" fmla="*/ 2132777 h 2132777"/>
              <a:gd name="connsiteX2" fmla="*/ 48075 w 4514900"/>
              <a:gd name="connsiteY2" fmla="*/ 2084702 h 2132777"/>
              <a:gd name="connsiteX3" fmla="*/ 0 w 4514900"/>
              <a:gd name="connsiteY3" fmla="*/ 1968640 h 2132777"/>
              <a:gd name="connsiteX4" fmla="*/ 0 w 451490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4900" h="2132777">
                <a:moveTo>
                  <a:pt x="451490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457200" bIns="144000" rtlCol="0" anchor="b"/>
          <a:lstStyle/>
          <a:p>
            <a:pPr algn="just" defTabSz="1042966">
              <a:defRPr/>
            </a:pPr>
            <a:r>
              <a:rPr lang="en-US" b="1">
                <a:solidFill>
                  <a:prstClr val="white"/>
                </a:solidFill>
                <a:latin typeface="Arial"/>
                <a:cs typeface="Arial"/>
              </a:rPr>
              <a:t>About Capgemini</a:t>
            </a:r>
            <a:endParaRPr lang="en-US" sz="1000">
              <a:solidFill>
                <a:prstClr val="white"/>
              </a:solidFill>
              <a:latin typeface="Arial" pitchFamily="34" charset="0"/>
              <a:cs typeface="Arial" pitchFamily="34" charset="0"/>
            </a:endParaRPr>
          </a:p>
          <a:p>
            <a:pPr algn="just"/>
            <a:endParaRPr lang="en-US" sz="1000">
              <a:solidFill>
                <a:prstClr val="white"/>
              </a:solidFill>
              <a:latin typeface="Arial" pitchFamily="34" charset="0"/>
              <a:cs typeface="Arial" pitchFamily="34" charset="0"/>
            </a:endParaRPr>
          </a:p>
          <a:p>
            <a:r>
              <a:rPr lang="en-US" sz="1000">
                <a:solidFill>
                  <a:prstClr val="white"/>
                </a:solidFill>
                <a:latin typeface="Arial" pitchFamily="34" charset="0"/>
                <a:cs typeface="Arial" pitchFamily="34" charset="0"/>
              </a:rPr>
              <a:t>With more than 180,000 people in over 40 countries, Capgemini is one of the world's foremost providers of consulting, technology and outsourcing services. The Group reported 2015 global revenues of EUR 11.9 billion (about $13.2 billion USD at 2015 average rate) </a:t>
            </a:r>
          </a:p>
          <a:p>
            <a:r>
              <a:rPr lang="en-US" sz="1000">
                <a:solidFill>
                  <a:prstClr val="white"/>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Rightshore®, its worldwide delivery model. </a:t>
            </a:r>
            <a:br>
              <a:rPr lang="en-US" sz="1000">
                <a:solidFill>
                  <a:prstClr val="white"/>
                </a:solidFill>
                <a:latin typeface="Arial" pitchFamily="34" charset="0"/>
                <a:cs typeface="Arial" pitchFamily="34" charset="0"/>
              </a:rPr>
            </a:br>
            <a:r>
              <a:rPr lang="en-US" sz="1000">
                <a:solidFill>
                  <a:prstClr val="white"/>
                </a:solidFill>
                <a:latin typeface="Arial" pitchFamily="34" charset="0"/>
                <a:cs typeface="Arial" pitchFamily="34" charset="0"/>
              </a:rPr>
              <a:t>Learn more about us at www.capgemini.com.</a:t>
            </a:r>
          </a:p>
          <a:p>
            <a:pPr algn="just"/>
            <a:endParaRPr lang="en-US" sz="1050">
              <a:solidFill>
                <a:prstClr val="white"/>
              </a:solidFill>
              <a:latin typeface="Arial" pitchFamily="34" charset="0"/>
              <a:cs typeface="Arial" pitchFamily="34" charset="0"/>
            </a:endParaRPr>
          </a:p>
          <a:p>
            <a:pPr algn="just"/>
            <a:r>
              <a:rPr lang="en-US" sz="900" i="1">
                <a:solidFill>
                  <a:prstClr val="white"/>
                </a:solidFill>
                <a:latin typeface="Arial" pitchFamily="34" charset="0"/>
                <a:cs typeface="Arial" pitchFamily="34" charset="0"/>
              </a:rPr>
              <a:t>Rightshore</a:t>
            </a:r>
            <a:r>
              <a:rPr lang="en-US" sz="900" i="1" baseline="30000">
                <a:solidFill>
                  <a:prstClr val="white"/>
                </a:solidFill>
                <a:latin typeface="Arial" pitchFamily="34" charset="0"/>
                <a:cs typeface="Arial" pitchFamily="34" charset="0"/>
              </a:rPr>
              <a:t>®</a:t>
            </a:r>
            <a:r>
              <a:rPr lang="en-US" sz="900" i="1">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graphicFrame>
        <p:nvGraphicFramePr>
          <p:cNvPr id="6" name="Object 5" hidden="1"/>
          <p:cNvGraphicFramePr>
            <a:graphicFrameLocks noChangeAspect="1"/>
          </p:cNvGraphicFramePr>
          <p:nvPr>
            <p:custDataLst>
              <p:tags r:id="rId3"/>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1233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Image 6" descr="CBE_Label_ppt.png"/>
          <p:cNvPicPr>
            <a:picLocks noChangeAspect="1"/>
          </p:cNvPicPr>
          <p:nvPr userDrawn="1"/>
        </p:nvPicPr>
        <p:blipFill>
          <a:blip r:embed="rId7" cstate="print"/>
          <a:stretch>
            <a:fillRect/>
          </a:stretch>
        </p:blipFill>
        <p:spPr>
          <a:xfrm>
            <a:off x="4318149" y="2791400"/>
            <a:ext cx="519570" cy="523727"/>
          </a:xfrm>
          <a:prstGeom prst="rect">
            <a:avLst/>
          </a:prstGeom>
          <a:noFill/>
          <a:ln>
            <a:noFill/>
          </a:ln>
        </p:spPr>
      </p:pic>
    </p:spTree>
    <p:extLst>
      <p:ext uri="{BB962C8B-B14F-4D97-AF65-F5344CB8AC3E}">
        <p14:creationId xmlns:p14="http://schemas.microsoft.com/office/powerpoint/2010/main" val="4140244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35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0682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ead Line &amp; Bulleted List">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a:t>Click to edit Master title style</a:t>
            </a:r>
          </a:p>
        </p:txBody>
      </p:sp>
      <p:sp>
        <p:nvSpPr>
          <p:cNvPr id="4" name="Text Placeholder 3"/>
          <p:cNvSpPr>
            <a:spLocks noGrp="1"/>
          </p:cNvSpPr>
          <p:nvPr>
            <p:ph type="body" sz="quarter" idx="10"/>
          </p:nvPr>
        </p:nvSpPr>
        <p:spPr>
          <a:xfrm>
            <a:off x="320040" y="1171977"/>
            <a:ext cx="8503920" cy="1384995"/>
          </a:xfrm>
          <a:noFill/>
          <a:ln w="9525" algn="ctr">
            <a:noFill/>
            <a:miter lim="800000"/>
            <a:headEnd/>
            <a:tailEnd/>
          </a:ln>
          <a:effectLst/>
        </p:spPr>
        <p:txBody>
          <a:bodyPr vert="horz" wrap="square" lIns="0" tIns="0" rIns="0" bIns="0" numCol="1" anchor="t" anchorCtr="0" compatLnSpc="1">
            <a:prstTxWarp prst="textNoShape">
              <a:avLst/>
            </a:prstTxWarp>
            <a:spAutoFit/>
          </a:bodyPr>
          <a:lstStyle>
            <a:lvl1pPr marL="0" indent="0" algn="l" defTabSz="914400" rtl="0" eaLnBrk="0" fontAlgn="base" latinLnBrk="0" hangingPunct="0">
              <a:spcBef>
                <a:spcPct val="0"/>
              </a:spcBef>
              <a:spcAft>
                <a:spcPts val="600"/>
              </a:spcAft>
              <a:buClr>
                <a:schemeClr val="accent2"/>
              </a:buClr>
              <a:buNone/>
              <a:defRPr lang="en-US" sz="1600" b="1" kern="1200" dirty="0" smtClean="0">
                <a:solidFill>
                  <a:schemeClr val="tx1"/>
                </a:solidFill>
                <a:latin typeface="Arial" pitchFamily="34" charset="0"/>
                <a:ea typeface="+mn-ea"/>
                <a:cs typeface="Arial" pitchFamily="34" charset="0"/>
              </a:defRPr>
            </a:lvl1pPr>
            <a:lvl2pPr marL="231775" indent="-231775" algn="l" defTabSz="914400" rtl="0" eaLnBrk="0" fontAlgn="base" latinLnBrk="0" hangingPunct="0">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2pPr>
            <a:lvl3pPr marL="569913" indent="-228600" algn="l" defTabSz="914400" rtl="0" eaLnBrk="0" fontAlgn="base" latinLnBrk="0" hangingPunct="0">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795338"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031875"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964D1"/>
                </a:solidFill>
              </a:defRPr>
            </a:lvl1pPr>
          </a:lstStyle>
          <a:p>
            <a:r>
              <a:rPr lang="en-US" dirty="0"/>
              <a:t>Click to edit Master title style</a:t>
            </a:r>
          </a:p>
        </p:txBody>
      </p:sp>
      <p:sp>
        <p:nvSpPr>
          <p:cNvPr id="3" name="Content Placeholder 2"/>
          <p:cNvSpPr>
            <a:spLocks noGrp="1"/>
          </p:cNvSpPr>
          <p:nvPr>
            <p:ph idx="1"/>
          </p:nvPr>
        </p:nvSpPr>
        <p:spPr/>
        <p:txBody>
          <a:bodyPr/>
          <a:lstStyle>
            <a:lvl1pPr marL="233363" indent="-233363">
              <a:defRPr lang="en-US" sz="1600" b="0" kern="1200" dirty="0" smtClean="0">
                <a:solidFill>
                  <a:schemeClr val="tx1"/>
                </a:solidFill>
                <a:latin typeface="+mj-lt"/>
                <a:ea typeface="+mn-ea"/>
                <a:cs typeface="Arial" pitchFamily="34" charset="0"/>
              </a:defRPr>
            </a:lvl1pPr>
            <a:lvl2pPr marL="457200" indent="-223838">
              <a:defRPr lang="en-US" sz="1600" b="0" kern="1200" dirty="0" smtClean="0">
                <a:solidFill>
                  <a:schemeClr val="tx1"/>
                </a:solidFill>
                <a:latin typeface="+mj-lt"/>
                <a:ea typeface="+mn-ea"/>
                <a:cs typeface="Arial" pitchFamily="34" charset="0"/>
              </a:defRPr>
            </a:lvl2pPr>
            <a:lvl3pPr>
              <a:defRPr lang="en-US" sz="1400" b="0" kern="1200" dirty="0" smtClean="0">
                <a:solidFill>
                  <a:schemeClr val="tx1"/>
                </a:solidFill>
                <a:latin typeface="+mj-lt"/>
                <a:ea typeface="+mn-ea"/>
                <a:cs typeface="Arial" pitchFamily="34" charset="0"/>
              </a:defRPr>
            </a:lvl3pPr>
            <a:lvl4pPr>
              <a:defRPr lang="en-US" sz="1200" b="0" kern="1200" dirty="0" smtClean="0">
                <a:solidFill>
                  <a:schemeClr val="tx1"/>
                </a:solidFill>
                <a:latin typeface="+mj-lt"/>
                <a:ea typeface="+mn-ea"/>
                <a:cs typeface="Arial" pitchFamily="34" charset="0"/>
              </a:defRPr>
            </a:lvl4pPr>
            <a:lvl5pPr>
              <a:defRPr lang="en-US" sz="1200" b="0" kern="1200" dirty="0">
                <a:solidFill>
                  <a:schemeClr val="tx1"/>
                </a:solidFill>
                <a:latin typeface="+mj-lt"/>
                <a:ea typeface="+mn-ea"/>
                <a:cs typeface="Arial" pitchFamily="34" charset="0"/>
              </a:defRPr>
            </a:lvl5p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dirty="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dirty="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dirty="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dirty="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dirty="0"/>
              <a:t>Fifth level</a:t>
            </a:r>
          </a:p>
        </p:txBody>
      </p:sp>
      <p:grpSp>
        <p:nvGrpSpPr>
          <p:cNvPr id="4" name="Groupe 1"/>
          <p:cNvGrpSpPr/>
          <p:nvPr userDrawn="1"/>
        </p:nvGrpSpPr>
        <p:grpSpPr>
          <a:xfrm>
            <a:off x="8660560" y="325610"/>
            <a:ext cx="346641" cy="321477"/>
            <a:chOff x="11501102" y="171573"/>
            <a:chExt cx="419436" cy="388988"/>
          </a:xfrm>
        </p:grpSpPr>
        <p:sp>
          <p:nvSpPr>
            <p:cNvPr id="5"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9" name="Rectangle 8"/>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65" name="think-cell Slide" r:id="rId5" imgW="360" imgH="360" progId="">
                  <p:embed/>
                </p:oleObj>
              </mc:Choice>
              <mc:Fallback>
                <p:oleObj name="think-cell Slide" r:id="rId5" imgW="360" imgH="360" progId="">
                  <p:embed/>
                  <p:pic>
                    <p:nvPicPr>
                      <p:cNvPr id="0" name="Picture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a:xfrm>
            <a:off x="0" y="705190"/>
            <a:ext cx="9144000" cy="1143240"/>
          </a:xfrm>
          <a:prstGeom prst="rect">
            <a:avLst/>
          </a:prstGeom>
        </p:spPr>
        <p:txBody>
          <a:bodyPr lIns="330588" tIns="33059" rIns="33059" bIns="33059" anchor="ctr" anchorCtr="0"/>
          <a:lstStyle>
            <a:lvl1pPr algn="l">
              <a:defRPr sz="3600" b="1">
                <a:solidFill>
                  <a:schemeClr val="tx1"/>
                </a:solidFill>
                <a:latin typeface="Arial" pitchFamily="34" charset="0"/>
                <a:cs typeface="Arial" pitchFamily="34" charset="0"/>
              </a:defRPr>
            </a:lvl1pPr>
          </a:lstStyle>
          <a:p>
            <a:pPr lvl="0"/>
            <a:r>
              <a:rPr lang="en-US" noProof="0" dirty="0"/>
              <a:t>Click to edit Master text style</a:t>
            </a:r>
          </a:p>
        </p:txBody>
      </p:sp>
      <p:sp>
        <p:nvSpPr>
          <p:cNvPr id="8" name="Text Placeholder 7"/>
          <p:cNvSpPr>
            <a:spLocks noGrp="1"/>
          </p:cNvSpPr>
          <p:nvPr>
            <p:ph type="body" sz="quarter" idx="10"/>
          </p:nvPr>
        </p:nvSpPr>
        <p:spPr>
          <a:xfrm>
            <a:off x="336550" y="1847850"/>
            <a:ext cx="7258050" cy="307777"/>
          </a:xfr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11" name="Rectangle 10"/>
          <p:cNvSpPr/>
          <p:nvPr userDrawn="1"/>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60923F-298E-4AEB-B63B-1CD84A4F3722}"/>
              </a:ext>
            </a:extLst>
          </p:cNvPr>
          <p:cNvSpPr>
            <a:spLocks noGrp="1"/>
          </p:cNvSpPr>
          <p:nvPr>
            <p:ph type="title"/>
          </p:nvPr>
        </p:nvSpPr>
        <p:spPr>
          <a:xfrm>
            <a:off x="193221" y="278040"/>
            <a:ext cx="78867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a:t>Click to edit Master title style</a:t>
            </a:r>
          </a:p>
        </p:txBody>
      </p:sp>
      <p:grpSp>
        <p:nvGrpSpPr>
          <p:cNvPr id="4" name="Groupe 1"/>
          <p:cNvGrpSpPr/>
          <p:nvPr userDrawn="1"/>
        </p:nvGrpSpPr>
        <p:grpSpPr>
          <a:xfrm>
            <a:off x="8660560" y="325610"/>
            <a:ext cx="346641" cy="321477"/>
            <a:chOff x="11501102" y="171573"/>
            <a:chExt cx="419436" cy="388988"/>
          </a:xfrm>
        </p:grpSpPr>
        <p:sp>
          <p:nvSpPr>
            <p:cNvPr id="5"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8" name="Rectangle 7"/>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1"/>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1651"/>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rgbClr val="6964D1"/>
                </a:solidFill>
              </a:defRPr>
            </a:lvl1pPr>
          </a:lstStyle>
          <a:p>
            <a:pPr lvl="0">
              <a:lnSpc>
                <a:spcPts val="2251"/>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40548" y="6555758"/>
            <a:ext cx="279244"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sp>
        <p:nvSpPr>
          <p:cNvPr id="24" name="Rectangle 23"/>
          <p:cNvSpPr/>
          <p:nvPr userDrawn="1"/>
        </p:nvSpPr>
        <p:spPr>
          <a:xfrm>
            <a:off x="305991" y="919829"/>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25" name="Groupe 1"/>
          <p:cNvGrpSpPr/>
          <p:nvPr userDrawn="1"/>
        </p:nvGrpSpPr>
        <p:grpSpPr>
          <a:xfrm>
            <a:off x="8660560" y="325610"/>
            <a:ext cx="346641" cy="321477"/>
            <a:chOff x="11501102" y="171573"/>
            <a:chExt cx="419436" cy="388988"/>
          </a:xfrm>
        </p:grpSpPr>
        <p:sp>
          <p:nvSpPr>
            <p:cNvPr id="26"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7"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Tree>
    <p:extLst>
      <p:ext uri="{BB962C8B-B14F-4D97-AF65-F5344CB8AC3E}">
        <p14:creationId xmlns:p14="http://schemas.microsoft.com/office/powerpoint/2010/main" val="100986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1773314"/>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1" kern="1200" dirty="0">
                <a:solidFill>
                  <a:schemeClr val="tx1"/>
                </a:solidFill>
                <a:latin typeface="Montserrat Semi"/>
                <a:ea typeface="Verdana" panose="020B0604030504040204" pitchFamily="34" charset="0"/>
                <a:cs typeface="Verdana" panose="020B0604030504040204" pitchFamily="34" charset="0"/>
              </a:defRPr>
            </a:lvl1pPr>
          </a:lstStyle>
          <a:p>
            <a:pPr marL="0" lvl="0"/>
            <a:r>
              <a:rPr lang="en-US" dirty="0"/>
              <a:t>Click to insert title</a:t>
            </a:r>
          </a:p>
        </p:txBody>
      </p:sp>
      <p:sp>
        <p:nvSpPr>
          <p:cNvPr id="12" name="Subtitle 2"/>
          <p:cNvSpPr>
            <a:spLocks noGrp="1"/>
          </p:cNvSpPr>
          <p:nvPr>
            <p:ph type="subTitle" idx="1" hasCustomPrompt="1"/>
          </p:nvPr>
        </p:nvSpPr>
        <p:spPr>
          <a:xfrm>
            <a:off x="305991" y="2636912"/>
            <a:ext cx="3725949" cy="179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latin typeface="Ubuntu" panose="020B0504030602030204" pitchFamily="34" charset="0"/>
              </a:defRPr>
            </a:lvl1pPr>
          </a:lstStyle>
          <a:p>
            <a:pPr marL="0" lvl="0"/>
            <a:r>
              <a:rPr lang="en-US" dirty="0"/>
              <a:t>Click to insert presenter, location, and date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60631" y="316196"/>
            <a:ext cx="736013" cy="653760"/>
          </a:xfrm>
          <a:prstGeom prst="rect">
            <a:avLst/>
          </a:prstGeom>
        </p:spPr>
      </p:pic>
      <p:pic>
        <p:nvPicPr>
          <p:cNvPr id="9"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407988" y="438004"/>
            <a:ext cx="2286000" cy="510013"/>
          </a:xfrm>
          <a:prstGeom prst="rect">
            <a:avLst/>
          </a:prstGeom>
        </p:spPr>
      </p:pic>
      <p:pic>
        <p:nvPicPr>
          <p:cNvPr id="10" name="Picture 9" descr="Our_Universcity_Logotype-01.png"/>
          <p:cNvPicPr>
            <a:picLocks noChangeAspect="1"/>
          </p:cNvPicPr>
          <p:nvPr userDrawn="1"/>
        </p:nvPicPr>
        <p:blipFill>
          <a:blip r:embed="rId5" cstate="print"/>
          <a:stretch>
            <a:fillRect/>
          </a:stretch>
        </p:blipFill>
        <p:spPr>
          <a:xfrm>
            <a:off x="3287688" y="404664"/>
            <a:ext cx="2160240" cy="521438"/>
          </a:xfrm>
          <a:prstGeom prst="rect">
            <a:avLst/>
          </a:prstGeom>
        </p:spPr>
      </p:pic>
    </p:spTree>
    <p:extLst>
      <p:ext uri="{BB962C8B-B14F-4D97-AF65-F5344CB8AC3E}">
        <p14:creationId xmlns:p14="http://schemas.microsoft.com/office/powerpoint/2010/main" val="3861211146"/>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437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Espace réservé du texte 7"/>
          <p:cNvSpPr>
            <a:spLocks noGrp="1"/>
          </p:cNvSpPr>
          <p:nvPr>
            <p:ph type="body" sz="quarter" idx="11" hasCustomPrompt="1"/>
            <p:custDataLst>
              <p:tags r:id="rId3"/>
            </p:custDataLst>
          </p:nvPr>
        </p:nvSpPr>
        <p:spPr>
          <a:xfrm>
            <a:off x="252046" y="1412721"/>
            <a:ext cx="8639908" cy="300082"/>
          </a:xfrm>
          <a:prstGeom prst="rect">
            <a:avLst/>
          </a:prstGeom>
        </p:spPr>
        <p:txBody>
          <a:bodyPr>
            <a:spAutoFit/>
          </a:bodyPr>
          <a:lstStyle>
            <a:lvl1pPr marL="0" indent="0">
              <a:buNone/>
              <a:defRPr lang="fr-FR" sz="1500" b="1" i="0" kern="1200" dirty="0" smtClean="0">
                <a:solidFill>
                  <a:srgbClr val="6964D1"/>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11" name="Content Placeholder 10"/>
          <p:cNvSpPr>
            <a:spLocks noGrp="1"/>
          </p:cNvSpPr>
          <p:nvPr>
            <p:ph sz="quarter" idx="15"/>
          </p:nvPr>
        </p:nvSpPr>
        <p:spPr>
          <a:xfrm>
            <a:off x="252046" y="1772771"/>
            <a:ext cx="8639908" cy="4464620"/>
          </a:xfrm>
        </p:spPr>
        <p:txBody>
          <a:bodyPr>
            <a:normAutofit/>
          </a:bodyPr>
          <a:lstStyle>
            <a:lvl1pPr>
              <a:defRPr sz="1300"/>
            </a:lvl1pPr>
            <a:lvl2pPr>
              <a:defRPr sz="1300"/>
            </a:lvl2pPr>
            <a:lvl3pPr>
              <a:defRPr sz="1300"/>
            </a:lvl3pPr>
            <a:lvl4pPr marL="501174" indent="-167058">
              <a:defRPr sz="1300"/>
            </a:lvl4pPr>
            <a:lvl5pPr marL="659440" indent="-158265">
              <a:defRPr sz="1300"/>
            </a:lvl5pPr>
            <a:lvl6pPr>
              <a:defRPr/>
            </a:lvl6pPr>
            <a:lvl7pPr>
              <a:defRPr/>
            </a:lvl7pPr>
            <a:lvl8pPr>
              <a:defRPr/>
            </a:lvl8pPr>
            <a:lvl9pPr>
              <a:defRPr/>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Title 1">
            <a:extLst>
              <a:ext uri="{FF2B5EF4-FFF2-40B4-BE49-F238E27FC236}">
                <a16:creationId xmlns:a16="http://schemas.microsoft.com/office/drawing/2014/main" id="{2260923F-298E-4AEB-B63B-1CD84A4F3722}"/>
              </a:ext>
            </a:extLst>
          </p:cNvPr>
          <p:cNvSpPr>
            <a:spLocks noGrp="1"/>
          </p:cNvSpPr>
          <p:nvPr>
            <p:ph type="title"/>
          </p:nvPr>
        </p:nvSpPr>
        <p:spPr>
          <a:xfrm>
            <a:off x="193221" y="278040"/>
            <a:ext cx="78867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a:t>Click to edit Master title style</a:t>
            </a:r>
          </a:p>
        </p:txBody>
      </p:sp>
      <p:grpSp>
        <p:nvGrpSpPr>
          <p:cNvPr id="7" name="Groupe 1"/>
          <p:cNvGrpSpPr/>
          <p:nvPr userDrawn="1"/>
        </p:nvGrpSpPr>
        <p:grpSpPr>
          <a:xfrm>
            <a:off x="8660560" y="325610"/>
            <a:ext cx="346641" cy="321477"/>
            <a:chOff x="11501102" y="171573"/>
            <a:chExt cx="419436" cy="388988"/>
          </a:xfrm>
        </p:grpSpPr>
        <p:sp>
          <p:nvSpPr>
            <p:cNvPr id="9"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3" name="Rectangle 12"/>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573500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Title 1"/>
          <p:cNvSpPr>
            <a:spLocks noGrp="1"/>
          </p:cNvSpPr>
          <p:nvPr>
            <p:ph type="title"/>
          </p:nvPr>
        </p:nvSpPr>
        <p:spPr>
          <a:xfrm>
            <a:off x="3" y="25263"/>
            <a:ext cx="8823957" cy="822960"/>
          </a:xfrm>
        </p:spPr>
        <p:txBody>
          <a:bodyPr/>
          <a:lstStyle>
            <a:lvl1pPr>
              <a:defRPr>
                <a:solidFill>
                  <a:srgbClr val="6964D1"/>
                </a:solidFill>
              </a:defRPr>
            </a:lvl1pPr>
          </a:lstStyle>
          <a:p>
            <a:r>
              <a:rPr lang="en-US" dirty="0"/>
              <a:t>Click to edit Master title style</a:t>
            </a:r>
          </a:p>
        </p:txBody>
      </p:sp>
      <p:grpSp>
        <p:nvGrpSpPr>
          <p:cNvPr id="10" name="Groupe 1"/>
          <p:cNvGrpSpPr/>
          <p:nvPr userDrawn="1"/>
        </p:nvGrpSpPr>
        <p:grpSpPr>
          <a:xfrm>
            <a:off x="8660560" y="325610"/>
            <a:ext cx="346641" cy="321477"/>
            <a:chOff x="11501102" y="171573"/>
            <a:chExt cx="419436" cy="388988"/>
          </a:xfrm>
        </p:grpSpPr>
        <p:sp>
          <p:nvSpPr>
            <p:cNvPr id="11"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4" name="Rectangle 13"/>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1699537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hyperlink" Target="http://www.facebook.com/Capgemini" TargetMode="External"/><Relationship Id="rId26" Type="http://schemas.openxmlformats.org/officeDocument/2006/relationships/hyperlink" Target="http://www.slideshare.net/capgemini" TargetMode="External"/><Relationship Id="rId3" Type="http://schemas.openxmlformats.org/officeDocument/2006/relationships/vmlDrawing" Target="../drawings/vmlDrawing4.vml"/><Relationship Id="rId21" Type="http://schemas.openxmlformats.org/officeDocument/2006/relationships/image" Target="../media/image13.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emf"/><Relationship Id="rId25" Type="http://schemas.openxmlformats.org/officeDocument/2006/relationships/image" Target="../media/image15.png"/><Relationship Id="rId2" Type="http://schemas.openxmlformats.org/officeDocument/2006/relationships/theme" Target="../theme/theme2.xml"/><Relationship Id="rId16" Type="http://schemas.openxmlformats.org/officeDocument/2006/relationships/image" Target="../media/image5.emf"/><Relationship Id="rId20" Type="http://schemas.openxmlformats.org/officeDocument/2006/relationships/hyperlink" Target="http://www.linkedin.com/company/capgemini" TargetMode="External"/><Relationship Id="rId1" Type="http://schemas.openxmlformats.org/officeDocument/2006/relationships/slideLayout" Target="../slideLayouts/slideLayout12.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hyperlink" Target="http://www.youtube.com/capgemini" TargetMode="External"/><Relationship Id="rId5" Type="http://schemas.openxmlformats.org/officeDocument/2006/relationships/tags" Target="../tags/tag11.xml"/><Relationship Id="rId15" Type="http://schemas.openxmlformats.org/officeDocument/2006/relationships/oleObject" Target="../embeddings/oleObject4.bin"/><Relationship Id="rId23" Type="http://schemas.openxmlformats.org/officeDocument/2006/relationships/image" Target="../media/image14.png"/><Relationship Id="rId10" Type="http://schemas.openxmlformats.org/officeDocument/2006/relationships/tags" Target="../tags/tag16.xml"/><Relationship Id="rId19" Type="http://schemas.openxmlformats.org/officeDocument/2006/relationships/image" Target="../media/image12.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11.jpeg"/><Relationship Id="rId22" Type="http://schemas.openxmlformats.org/officeDocument/2006/relationships/hyperlink" Target="http://www.twitter.com/capgemini" TargetMode="External"/><Relationship Id="rId27" Type="http://schemas.openxmlformats.org/officeDocument/2006/relationships/image" Target="../media/image16.gi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5.emf"/><Relationship Id="rId26" Type="http://schemas.openxmlformats.org/officeDocument/2006/relationships/hyperlink" Target="http://www.youtube.com/capgemini" TargetMode="External"/><Relationship Id="rId3" Type="http://schemas.openxmlformats.org/officeDocument/2006/relationships/slideLayout" Target="../slideLayouts/slideLayout15.xml"/><Relationship Id="rId21" Type="http://schemas.openxmlformats.org/officeDocument/2006/relationships/image" Target="../media/image12.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oleObject" Target="../embeddings/oleObject6.bin"/><Relationship Id="rId25" Type="http://schemas.openxmlformats.org/officeDocument/2006/relationships/image" Target="../media/image14.png"/><Relationship Id="rId2" Type="http://schemas.openxmlformats.org/officeDocument/2006/relationships/slideLayout" Target="../slideLayouts/slideLayout14.xml"/><Relationship Id="rId16" Type="http://schemas.openxmlformats.org/officeDocument/2006/relationships/image" Target="../media/image3.jpeg"/><Relationship Id="rId20" Type="http://schemas.openxmlformats.org/officeDocument/2006/relationships/hyperlink" Target="http://www.facebook.com/Capgemini" TargetMode="External"/><Relationship Id="rId29" Type="http://schemas.openxmlformats.org/officeDocument/2006/relationships/image" Target="../media/image16.gif"/><Relationship Id="rId1" Type="http://schemas.openxmlformats.org/officeDocument/2006/relationships/slideLayout" Target="../slideLayouts/slideLayout13.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hyperlink" Target="http://www.twitter.com/capgemini" TargetMode="External"/><Relationship Id="rId5" Type="http://schemas.openxmlformats.org/officeDocument/2006/relationships/vmlDrawing" Target="../drawings/vmlDrawing6.vml"/><Relationship Id="rId15" Type="http://schemas.openxmlformats.org/officeDocument/2006/relationships/tags" Target="../tags/tag30.xml"/><Relationship Id="rId23" Type="http://schemas.openxmlformats.org/officeDocument/2006/relationships/image" Target="../media/image13.png"/><Relationship Id="rId28" Type="http://schemas.openxmlformats.org/officeDocument/2006/relationships/hyperlink" Target="http://www.slideshare.net/capgemini" TargetMode="External"/><Relationship Id="rId10" Type="http://schemas.openxmlformats.org/officeDocument/2006/relationships/tags" Target="../tags/tag25.xml"/><Relationship Id="rId19" Type="http://schemas.openxmlformats.org/officeDocument/2006/relationships/image" Target="../media/image2.emf"/><Relationship Id="rId4" Type="http://schemas.openxmlformats.org/officeDocument/2006/relationships/theme" Target="../theme/theme3.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hyperlink" Target="http://www.linkedin.com/company/capgemini" TargetMode="External"/><Relationship Id="rId27"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Line 7"/>
          <p:cNvSpPr>
            <a:spLocks noChangeShapeType="1"/>
          </p:cNvSpPr>
          <p:nvPr/>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solidFill>
                <a:schemeClr val="tx2"/>
              </a:solidFill>
            </a:endParaRPr>
          </a:p>
        </p:txBody>
      </p:sp>
      <p:sp>
        <p:nvSpPr>
          <p:cNvPr id="15" name="Text Box 8"/>
          <p:cNvSpPr txBox="1">
            <a:spLocks noChangeArrowheads="1"/>
          </p:cNvSpPr>
          <p:nvPr/>
        </p:nvSpPr>
        <p:spPr bwMode="gray">
          <a:xfrm>
            <a:off x="8691564"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16"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2018 Capgemini. All rights reserved.</a:t>
            </a:r>
          </a:p>
        </p:txBody>
      </p:sp>
      <p:sp>
        <p:nvSpPr>
          <p:cNvPr id="13" name="Freeform 4"/>
          <p:cNvSpPr>
            <a:spLocks/>
          </p:cNvSpPr>
          <p:nvPr>
            <p:custDataLst>
              <p:tags r:id="rId13"/>
            </p:custDataLst>
          </p:nvPr>
        </p:nvSpPr>
        <p:spPr bwMode="auto">
          <a:xfrm>
            <a:off x="3" y="504952"/>
            <a:ext cx="9143998" cy="67211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4" name="Rectangle 3"/>
          <p:cNvSpPr/>
          <p:nvPr userDrawn="1"/>
        </p:nvSpPr>
        <p:spPr>
          <a:xfrm>
            <a:off x="-1" y="436743"/>
            <a:ext cx="9144001" cy="113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2" name="Title Placeholder 1"/>
          <p:cNvSpPr>
            <a:spLocks noGrp="1"/>
          </p:cNvSpPr>
          <p:nvPr>
            <p:ph type="title"/>
          </p:nvPr>
        </p:nvSpPr>
        <p:spPr>
          <a:xfrm>
            <a:off x="3" y="25263"/>
            <a:ext cx="8823957" cy="82296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p>
            <a:r>
              <a:rPr lang="en-US" dirty="0"/>
              <a:t>Click to edit Master title style</a:t>
            </a:r>
          </a:p>
        </p:txBody>
      </p:sp>
      <p:sp>
        <p:nvSpPr>
          <p:cNvPr id="3" name="Text Placeholder 2"/>
          <p:cNvSpPr>
            <a:spLocks noGrp="1"/>
          </p:cNvSpPr>
          <p:nvPr>
            <p:ph type="body" idx="1"/>
          </p:nvPr>
        </p:nvSpPr>
        <p:spPr>
          <a:xfrm>
            <a:off x="320040" y="1234215"/>
            <a:ext cx="8503920" cy="138499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dirty="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dirty="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dirty="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dirty="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654" r:id="rId5"/>
    <p:sldLayoutId id="2147483687" r:id="rId6"/>
    <p:sldLayoutId id="2147483700" r:id="rId7"/>
    <p:sldLayoutId id="2147483701" r:id="rId8"/>
    <p:sldLayoutId id="2147483703" r:id="rId9"/>
    <p:sldLayoutId id="2147483704" r:id="rId10"/>
    <p:sldLayoutId id="2147483706" r:id="rId11"/>
  </p:sldLayoutIdLst>
  <p:txStyles>
    <p:titleStyle>
      <a:lvl1pPr algn="l" defTabSz="914400" rtl="0" eaLnBrk="1" fontAlgn="base" latinLnBrk="0" hangingPunct="1">
        <a:spcBef>
          <a:spcPct val="0"/>
        </a:spcBef>
        <a:spcAft>
          <a:spcPct val="0"/>
        </a:spcAft>
        <a:buNone/>
        <a:defRPr lang="en-US" sz="2200" b="1" kern="1200" dirty="0">
          <a:solidFill>
            <a:schemeClr val="tx1"/>
          </a:solidFill>
          <a:latin typeface="Arial" pitchFamily="34" charset="0"/>
          <a:ea typeface="+mj-ea"/>
          <a:cs typeface="Arial" pitchFamily="34" charset="0"/>
        </a:defRPr>
      </a:lvl1pPr>
    </p:titleStyle>
    <p:body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1" name="Picture 20" descr="capgemini_rgb.jpg"/>
          <p:cNvPicPr>
            <a:picLocks noChangeAspect="1"/>
          </p:cNvPicPr>
          <p:nvPr/>
        </p:nvPicPr>
        <p:blipFill>
          <a:blip r:embed="rId14" cstate="print"/>
          <a:stretch>
            <a:fillRect/>
          </a:stretch>
        </p:blipFill>
        <p:spPr>
          <a:xfrm>
            <a:off x="592410" y="844897"/>
            <a:ext cx="3027090" cy="925380"/>
          </a:xfrm>
          <a:prstGeom prst="rect">
            <a:avLst/>
          </a:prstGeom>
        </p:spPr>
      </p:pic>
      <p:graphicFrame>
        <p:nvGraphicFramePr>
          <p:cNvPr id="12" name="Object 11" hidden="1"/>
          <p:cNvGraphicFramePr>
            <a:graphicFrameLocks noChangeAspect="1"/>
          </p:cNvGraphicFramePr>
          <p:nvPr>
            <p:custDataLst>
              <p:tags r:id="rId4"/>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36" name="think-cell Slide" r:id="rId15" imgW="360" imgH="360" progId="">
                  <p:embed/>
                </p:oleObj>
              </mc:Choice>
              <mc:Fallback>
                <p:oleObj name="think-cell Slide" r:id="rId15" imgW="360" imgH="360" progId="">
                  <p:embed/>
                  <p:pic>
                    <p:nvPicPr>
                      <p:cNvPr id="0" name="Picture 2"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5"/>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6"/>
            </p:custDataLst>
          </p:nvPr>
        </p:nvPicPr>
        <p:blipFill>
          <a:blip r:embed="rId17" cstate="email"/>
          <a:srcRect/>
          <a:stretch>
            <a:fillRect/>
          </a:stretch>
        </p:blipFill>
        <p:spPr bwMode="auto">
          <a:xfrm>
            <a:off x="5069198" y="1173628"/>
            <a:ext cx="3364886" cy="290298"/>
          </a:xfrm>
          <a:prstGeom prst="rect">
            <a:avLst/>
          </a:prstGeom>
          <a:noFill/>
        </p:spPr>
      </p:pic>
      <p:sp>
        <p:nvSpPr>
          <p:cNvPr id="13" name="Rectangle 12"/>
          <p:cNvSpPr/>
          <p:nvPr>
            <p:custDataLst>
              <p:tags r:id="rId7"/>
            </p:custDataLst>
          </p:nvPr>
        </p:nvSpPr>
        <p:spPr>
          <a:xfrm>
            <a:off x="5099002" y="6379671"/>
            <a:ext cx="4045000" cy="282207"/>
          </a:xfrm>
          <a:prstGeom prst="rect">
            <a:avLst/>
          </a:prstGeom>
        </p:spPr>
        <p:txBody>
          <a:bodyPr wrap="square" lIns="33059" tIns="33059" rIns="330588" bIns="33059" anchor="b" anchorCtr="0">
            <a:spAutoFit/>
          </a:bodyPr>
          <a:lstStyle/>
          <a:p>
            <a:pPr algn="r"/>
            <a:r>
              <a:rPr lang="en-US" sz="700">
                <a:solidFill>
                  <a:schemeClr val="bg1"/>
                </a:solidFill>
                <a:latin typeface="Arial"/>
                <a:cs typeface="Arial"/>
              </a:rPr>
              <a:t>The information contained in this presentation is proprietary.</a:t>
            </a:r>
          </a:p>
          <a:p>
            <a:pPr algn="r"/>
            <a:r>
              <a:rPr lang="en-US" sz="700">
                <a:solidFill>
                  <a:schemeClr val="bg1"/>
                </a:solidFill>
                <a:latin typeface="Arial"/>
                <a:cs typeface="Arial"/>
              </a:rPr>
              <a:t>© 2012 Capgemini. All rights reserved.</a:t>
            </a:r>
          </a:p>
        </p:txBody>
      </p:sp>
      <p:sp>
        <p:nvSpPr>
          <p:cNvPr id="15" name="Rectangle 14"/>
          <p:cNvSpPr/>
          <p:nvPr>
            <p:custDataLst>
              <p:tags r:id="rId8"/>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8"/>
          </p:cNvPr>
          <p:cNvPicPr>
            <a:picLocks noChangeAspect="1" noChangeArrowheads="1"/>
          </p:cNvPicPr>
          <p:nvPr>
            <p:custDataLst>
              <p:tags r:id="rId9"/>
            </p:custDataLst>
          </p:nvPr>
        </p:nvPicPr>
        <p:blipFill>
          <a:blip r:embed="rId19" cstate="email"/>
          <a:srcRect/>
          <a:stretch>
            <a:fillRect/>
          </a:stretch>
        </p:blipFill>
        <p:spPr bwMode="auto">
          <a:xfrm>
            <a:off x="7328542" y="5932547"/>
            <a:ext cx="256821" cy="263770"/>
          </a:xfrm>
          <a:prstGeom prst="rect">
            <a:avLst/>
          </a:prstGeom>
          <a:noFill/>
        </p:spPr>
      </p:pic>
      <p:pic>
        <p:nvPicPr>
          <p:cNvPr id="17" name="Picture 4" descr="C:\Users\UserSim\Desktop\DS_icons\128x128 shadows\linkedin.png">
            <a:hlinkClick r:id="rId20"/>
          </p:cNvPr>
          <p:cNvPicPr>
            <a:picLocks noChangeAspect="1" noChangeArrowheads="1"/>
          </p:cNvPicPr>
          <p:nvPr>
            <p:custDataLst>
              <p:tags r:id="rId10"/>
            </p:custDataLst>
          </p:nvPr>
        </p:nvPicPr>
        <p:blipFill>
          <a:blip r:embed="rId21"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2"/>
          </p:cNvPr>
          <p:cNvPicPr>
            <a:picLocks noChangeAspect="1" noChangeArrowheads="1"/>
          </p:cNvPicPr>
          <p:nvPr>
            <p:custDataLst>
              <p:tags r:id="rId11"/>
            </p:custDataLst>
          </p:nvPr>
        </p:nvPicPr>
        <p:blipFill>
          <a:blip r:embed="rId23"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4"/>
          </p:cNvPr>
          <p:cNvPicPr>
            <a:picLocks noChangeAspect="1" noChangeArrowheads="1"/>
          </p:cNvPicPr>
          <p:nvPr>
            <p:custDataLst>
              <p:tags r:id="rId12"/>
            </p:custDataLst>
          </p:nvPr>
        </p:nvPicPr>
        <p:blipFill>
          <a:blip r:embed="rId25" cstate="email"/>
          <a:srcRect/>
          <a:stretch>
            <a:fillRect/>
          </a:stretch>
        </p:blipFill>
        <p:spPr bwMode="auto">
          <a:xfrm>
            <a:off x="8531283" y="5932547"/>
            <a:ext cx="259674" cy="266700"/>
          </a:xfrm>
          <a:prstGeom prst="rect">
            <a:avLst/>
          </a:prstGeom>
          <a:noFill/>
        </p:spPr>
      </p:pic>
      <p:pic>
        <p:nvPicPr>
          <p:cNvPr id="20" name="Image 22" descr="Picto_Slideshare.gif">
            <a:hlinkClick r:id="rId26"/>
          </p:cNvPr>
          <p:cNvPicPr preferRelativeResize="0">
            <a:picLocks/>
          </p:cNvPicPr>
          <p:nvPr>
            <p:custDataLst>
              <p:tags r:id="rId13"/>
            </p:custDataLst>
          </p:nvPr>
        </p:nvPicPr>
        <p:blipFill>
          <a:blip r:embed="rId27" cstate="email"/>
          <a:srcRect l="4793" t="6316" r="5718" b="7969"/>
          <a:stretch>
            <a:fillRect/>
          </a:stretch>
        </p:blipFill>
        <p:spPr>
          <a:xfrm>
            <a:off x="7950618" y="5932550"/>
            <a:ext cx="215411"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667" r:id="rId1"/>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7"/>
          <p:cNvSpPr/>
          <p:nvPr userDrawn="1">
            <p:custDataLst>
              <p:tags r:id="rId6"/>
            </p:custDataLst>
          </p:nvPr>
        </p:nvSpPr>
        <p:spPr bwMode="auto">
          <a:xfrm>
            <a:off x="-3890" y="2163291"/>
            <a:ext cx="9147240" cy="469860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25855"/>
              <a:gd name="connsiteY0" fmla="*/ 10139197 h 10229976"/>
              <a:gd name="connsiteX1" fmla="*/ 21725167 w 21725855"/>
              <a:gd name="connsiteY1" fmla="*/ 3 h 10229976"/>
              <a:gd name="connsiteX2" fmla="*/ 21725167 w 21725855"/>
              <a:gd name="connsiteY2" fmla="*/ 3144285 h 10229976"/>
              <a:gd name="connsiteX3" fmla="*/ 20930876 w 21725855"/>
              <a:gd name="connsiteY3" fmla="*/ 3529270 h 10229976"/>
              <a:gd name="connsiteX4" fmla="*/ 4250839 w 21725855"/>
              <a:gd name="connsiteY4" fmla="*/ 3505102 h 10229976"/>
              <a:gd name="connsiteX5" fmla="*/ 3107637 w 21725855"/>
              <a:gd name="connsiteY5" fmla="*/ 4303580 h 10229976"/>
              <a:gd name="connsiteX6" fmla="*/ 1933283 w 21725855"/>
              <a:gd name="connsiteY6" fmla="*/ 3505102 h 10229976"/>
              <a:gd name="connsiteX7" fmla="*/ 30995 w 21725855"/>
              <a:gd name="connsiteY7" fmla="*/ 3505102 h 10229976"/>
              <a:gd name="connsiteX8" fmla="*/ 0 w 21725855"/>
              <a:gd name="connsiteY8" fmla="*/ 10139197 h 10229976"/>
              <a:gd name="connsiteX0" fmla="*/ 0 w 21725203"/>
              <a:gd name="connsiteY0" fmla="*/ 6995113 h 7085892"/>
              <a:gd name="connsiteX1" fmla="*/ 21694175 w 21725203"/>
              <a:gd name="connsiteY1" fmla="*/ 6952895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888786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920841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56164"/>
              <a:gd name="connsiteY0" fmla="*/ 6995113 h 7085892"/>
              <a:gd name="connsiteX1" fmla="*/ 21756159 w 21756164"/>
              <a:gd name="connsiteY1" fmla="*/ 6952895 h 7085892"/>
              <a:gd name="connsiteX2" fmla="*/ 21725167 w 21756164"/>
              <a:gd name="connsiteY2" fmla="*/ 201 h 7085892"/>
              <a:gd name="connsiteX3" fmla="*/ 20930876 w 21756164"/>
              <a:gd name="connsiteY3" fmla="*/ 385186 h 7085892"/>
              <a:gd name="connsiteX4" fmla="*/ 4250839 w 21756164"/>
              <a:gd name="connsiteY4" fmla="*/ 361018 h 7085892"/>
              <a:gd name="connsiteX5" fmla="*/ 3107637 w 21756164"/>
              <a:gd name="connsiteY5" fmla="*/ 1159496 h 7085892"/>
              <a:gd name="connsiteX6" fmla="*/ 1933283 w 21756164"/>
              <a:gd name="connsiteY6" fmla="*/ 361018 h 7085892"/>
              <a:gd name="connsiteX7" fmla="*/ 30995 w 21756164"/>
              <a:gd name="connsiteY7" fmla="*/ 361018 h 7085892"/>
              <a:gd name="connsiteX8" fmla="*/ 0 w 21756164"/>
              <a:gd name="connsiteY8" fmla="*/ 6995113 h 7085892"/>
              <a:gd name="connsiteX0" fmla="*/ 0 w 21756164"/>
              <a:gd name="connsiteY0" fmla="*/ 6995113 h 7086228"/>
              <a:gd name="connsiteX1" fmla="*/ 21756159 w 21756164"/>
              <a:gd name="connsiteY1" fmla="*/ 6952895 h 7086228"/>
              <a:gd name="connsiteX2" fmla="*/ 21725167 w 21756164"/>
              <a:gd name="connsiteY2" fmla="*/ 201 h 7086228"/>
              <a:gd name="connsiteX3" fmla="*/ 20930876 w 21756164"/>
              <a:gd name="connsiteY3" fmla="*/ 385186 h 7086228"/>
              <a:gd name="connsiteX4" fmla="*/ 4250839 w 21756164"/>
              <a:gd name="connsiteY4" fmla="*/ 361018 h 7086228"/>
              <a:gd name="connsiteX5" fmla="*/ 3107637 w 21756164"/>
              <a:gd name="connsiteY5" fmla="*/ 1159496 h 7086228"/>
              <a:gd name="connsiteX6" fmla="*/ 1933283 w 21756164"/>
              <a:gd name="connsiteY6" fmla="*/ 361018 h 7086228"/>
              <a:gd name="connsiteX7" fmla="*/ 2 w 21756164"/>
              <a:gd name="connsiteY7" fmla="*/ 393072 h 7086228"/>
              <a:gd name="connsiteX8" fmla="*/ 0 w 21756164"/>
              <a:gd name="connsiteY8" fmla="*/ 6995113 h 7086228"/>
              <a:gd name="connsiteX0" fmla="*/ 0 w 21756164"/>
              <a:gd name="connsiteY0" fmla="*/ 6995113 h 7086157"/>
              <a:gd name="connsiteX1" fmla="*/ 21756159 w 21756164"/>
              <a:gd name="connsiteY1" fmla="*/ 6952895 h 7086157"/>
              <a:gd name="connsiteX2" fmla="*/ 21725167 w 21756164"/>
              <a:gd name="connsiteY2" fmla="*/ 201 h 7086157"/>
              <a:gd name="connsiteX3" fmla="*/ 20930876 w 21756164"/>
              <a:gd name="connsiteY3" fmla="*/ 385186 h 7086157"/>
              <a:gd name="connsiteX4" fmla="*/ 4250839 w 21756164"/>
              <a:gd name="connsiteY4" fmla="*/ 361018 h 7086157"/>
              <a:gd name="connsiteX5" fmla="*/ 3107637 w 21756164"/>
              <a:gd name="connsiteY5" fmla="*/ 1159496 h 7086157"/>
              <a:gd name="connsiteX6" fmla="*/ 1933283 w 21756164"/>
              <a:gd name="connsiteY6" fmla="*/ 361018 h 7086157"/>
              <a:gd name="connsiteX7" fmla="*/ 26140 w 21756164"/>
              <a:gd name="connsiteY7" fmla="*/ 386312 h 7086157"/>
              <a:gd name="connsiteX8" fmla="*/ 0 w 21756164"/>
              <a:gd name="connsiteY8" fmla="*/ 6995113 h 7086157"/>
              <a:gd name="connsiteX0" fmla="*/ 0 w 21756164"/>
              <a:gd name="connsiteY0" fmla="*/ 6995113 h 7085875"/>
              <a:gd name="connsiteX1" fmla="*/ 21756159 w 21756164"/>
              <a:gd name="connsiteY1" fmla="*/ 6952895 h 7085875"/>
              <a:gd name="connsiteX2" fmla="*/ 21725167 w 21756164"/>
              <a:gd name="connsiteY2" fmla="*/ 201 h 7085875"/>
              <a:gd name="connsiteX3" fmla="*/ 20930876 w 21756164"/>
              <a:gd name="connsiteY3" fmla="*/ 385186 h 7085875"/>
              <a:gd name="connsiteX4" fmla="*/ 4250839 w 21756164"/>
              <a:gd name="connsiteY4" fmla="*/ 361018 h 7085875"/>
              <a:gd name="connsiteX5" fmla="*/ 3107637 w 21756164"/>
              <a:gd name="connsiteY5" fmla="*/ 1159496 h 7085875"/>
              <a:gd name="connsiteX6" fmla="*/ 1933283 w 21756164"/>
              <a:gd name="connsiteY6" fmla="*/ 361018 h 7085875"/>
              <a:gd name="connsiteX7" fmla="*/ 26140 w 21756164"/>
              <a:gd name="connsiteY7" fmla="*/ 359281 h 7085875"/>
              <a:gd name="connsiteX8" fmla="*/ 0 w 21756164"/>
              <a:gd name="connsiteY8" fmla="*/ 6995113 h 7085875"/>
              <a:gd name="connsiteX0" fmla="*/ 472961 w 21730024"/>
              <a:gd name="connsiteY0" fmla="*/ 6272426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2961 w 21730024"/>
              <a:gd name="connsiteY8" fmla="*/ 6272426 h 6953376"/>
              <a:gd name="connsiteX0" fmla="*/ 479 w 21730024"/>
              <a:gd name="connsiteY0" fmla="*/ 6946935 h 7038202"/>
              <a:gd name="connsiteX1" fmla="*/ 21730019 w 21730024"/>
              <a:gd name="connsiteY1" fmla="*/ 6952895 h 7038202"/>
              <a:gd name="connsiteX2" fmla="*/ 21699027 w 21730024"/>
              <a:gd name="connsiteY2" fmla="*/ 201 h 7038202"/>
              <a:gd name="connsiteX3" fmla="*/ 20904736 w 21730024"/>
              <a:gd name="connsiteY3" fmla="*/ 385186 h 7038202"/>
              <a:gd name="connsiteX4" fmla="*/ 4224699 w 21730024"/>
              <a:gd name="connsiteY4" fmla="*/ 361018 h 7038202"/>
              <a:gd name="connsiteX5" fmla="*/ 3081497 w 21730024"/>
              <a:gd name="connsiteY5" fmla="*/ 1159496 h 7038202"/>
              <a:gd name="connsiteX6" fmla="*/ 1907143 w 21730024"/>
              <a:gd name="connsiteY6" fmla="*/ 361018 h 7038202"/>
              <a:gd name="connsiteX7" fmla="*/ 0 w 21730024"/>
              <a:gd name="connsiteY7" fmla="*/ 359281 h 7038202"/>
              <a:gd name="connsiteX8" fmla="*/ 479 w 21730024"/>
              <a:gd name="connsiteY8" fmla="*/ 6946935 h 7038202"/>
              <a:gd name="connsiteX0" fmla="*/ 85846 w 21815391"/>
              <a:gd name="connsiteY0" fmla="*/ 6946935 h 6953376"/>
              <a:gd name="connsiteX1" fmla="*/ 21815386 w 21815391"/>
              <a:gd name="connsiteY1" fmla="*/ 6952895 h 6953376"/>
              <a:gd name="connsiteX2" fmla="*/ 21784394 w 21815391"/>
              <a:gd name="connsiteY2" fmla="*/ 201 h 6953376"/>
              <a:gd name="connsiteX3" fmla="*/ 20990103 w 21815391"/>
              <a:gd name="connsiteY3" fmla="*/ 385186 h 6953376"/>
              <a:gd name="connsiteX4" fmla="*/ 4310066 w 21815391"/>
              <a:gd name="connsiteY4" fmla="*/ 361018 h 6953376"/>
              <a:gd name="connsiteX5" fmla="*/ 3166864 w 21815391"/>
              <a:gd name="connsiteY5" fmla="*/ 1159496 h 6953376"/>
              <a:gd name="connsiteX6" fmla="*/ 1992510 w 21815391"/>
              <a:gd name="connsiteY6" fmla="*/ 361018 h 6953376"/>
              <a:gd name="connsiteX7" fmla="*/ 85367 w 21815391"/>
              <a:gd name="connsiteY7" fmla="*/ 359281 h 6953376"/>
              <a:gd name="connsiteX8" fmla="*/ 85846 w 21815391"/>
              <a:gd name="connsiteY8" fmla="*/ 6946935 h 6953376"/>
              <a:gd name="connsiteX0" fmla="*/ 479 w 21730024"/>
              <a:gd name="connsiteY0" fmla="*/ 6946935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9 w 21730024"/>
              <a:gd name="connsiteY8" fmla="*/ 6946935 h 6953376"/>
              <a:gd name="connsiteX0" fmla="*/ 479 w 21699030"/>
              <a:gd name="connsiteY0" fmla="*/ 6946937 h 6946937"/>
              <a:gd name="connsiteX1" fmla="*/ 21344051 w 21699030"/>
              <a:gd name="connsiteY1" fmla="*/ 6787711 h 6946937"/>
              <a:gd name="connsiteX2" fmla="*/ 21699027 w 21699030"/>
              <a:gd name="connsiteY2" fmla="*/ 203 h 6946937"/>
              <a:gd name="connsiteX3" fmla="*/ 20904736 w 21699030"/>
              <a:gd name="connsiteY3" fmla="*/ 385188 h 6946937"/>
              <a:gd name="connsiteX4" fmla="*/ 4224699 w 21699030"/>
              <a:gd name="connsiteY4" fmla="*/ 361020 h 6946937"/>
              <a:gd name="connsiteX5" fmla="*/ 3081497 w 21699030"/>
              <a:gd name="connsiteY5" fmla="*/ 1159498 h 6946937"/>
              <a:gd name="connsiteX6" fmla="*/ 1907143 w 21699030"/>
              <a:gd name="connsiteY6" fmla="*/ 361020 h 6946937"/>
              <a:gd name="connsiteX7" fmla="*/ 0 w 21699030"/>
              <a:gd name="connsiteY7" fmla="*/ 359283 h 6946937"/>
              <a:gd name="connsiteX8" fmla="*/ 479 w 21699030"/>
              <a:gd name="connsiteY8" fmla="*/ 6946937 h 6946937"/>
              <a:gd name="connsiteX0" fmla="*/ 479 w 21703452"/>
              <a:gd name="connsiteY0" fmla="*/ 6946935 h 6946935"/>
              <a:gd name="connsiteX1" fmla="*/ 21703403 w 21703452"/>
              <a:gd name="connsiteY1" fmla="*/ 6946012 h 6946935"/>
              <a:gd name="connsiteX2" fmla="*/ 21699027 w 21703452"/>
              <a:gd name="connsiteY2" fmla="*/ 201 h 6946935"/>
              <a:gd name="connsiteX3" fmla="*/ 20904736 w 21703452"/>
              <a:gd name="connsiteY3" fmla="*/ 385186 h 6946935"/>
              <a:gd name="connsiteX4" fmla="*/ 4224699 w 21703452"/>
              <a:gd name="connsiteY4" fmla="*/ 361018 h 6946935"/>
              <a:gd name="connsiteX5" fmla="*/ 3081497 w 21703452"/>
              <a:gd name="connsiteY5" fmla="*/ 1159496 h 6946935"/>
              <a:gd name="connsiteX6" fmla="*/ 1907143 w 21703452"/>
              <a:gd name="connsiteY6" fmla="*/ 361018 h 6946935"/>
              <a:gd name="connsiteX7" fmla="*/ 0 w 21703452"/>
              <a:gd name="connsiteY7" fmla="*/ 359281 h 6946935"/>
              <a:gd name="connsiteX8" fmla="*/ 479 w 21703452"/>
              <a:gd name="connsiteY8" fmla="*/ 6946935 h 6946935"/>
              <a:gd name="connsiteX0" fmla="*/ 479 w 21869774"/>
              <a:gd name="connsiteY0" fmla="*/ 6946945 h 6946945"/>
              <a:gd name="connsiteX1" fmla="*/ 21869772 w 21869774"/>
              <a:gd name="connsiteY1" fmla="*/ 6505527 h 6946945"/>
              <a:gd name="connsiteX2" fmla="*/ 21699027 w 21869774"/>
              <a:gd name="connsiteY2" fmla="*/ 211 h 6946945"/>
              <a:gd name="connsiteX3" fmla="*/ 20904736 w 21869774"/>
              <a:gd name="connsiteY3" fmla="*/ 385196 h 6946945"/>
              <a:gd name="connsiteX4" fmla="*/ 4224699 w 21869774"/>
              <a:gd name="connsiteY4" fmla="*/ 361028 h 6946945"/>
              <a:gd name="connsiteX5" fmla="*/ 3081497 w 21869774"/>
              <a:gd name="connsiteY5" fmla="*/ 1159506 h 6946945"/>
              <a:gd name="connsiteX6" fmla="*/ 1907143 w 21869774"/>
              <a:gd name="connsiteY6" fmla="*/ 361028 h 6946945"/>
              <a:gd name="connsiteX7" fmla="*/ 0 w 21869774"/>
              <a:gd name="connsiteY7" fmla="*/ 359291 h 6946945"/>
              <a:gd name="connsiteX8" fmla="*/ 479 w 21869774"/>
              <a:gd name="connsiteY8" fmla="*/ 6946945 h 6946945"/>
              <a:gd name="connsiteX0" fmla="*/ 479 w 21703454"/>
              <a:gd name="connsiteY0" fmla="*/ 6946935 h 6953376"/>
              <a:gd name="connsiteX1" fmla="*/ 21703405 w 21703454"/>
              <a:gd name="connsiteY1" fmla="*/ 6952895 h 6953376"/>
              <a:gd name="connsiteX2" fmla="*/ 21699027 w 21703454"/>
              <a:gd name="connsiteY2" fmla="*/ 201 h 6953376"/>
              <a:gd name="connsiteX3" fmla="*/ 20904736 w 21703454"/>
              <a:gd name="connsiteY3" fmla="*/ 385186 h 6953376"/>
              <a:gd name="connsiteX4" fmla="*/ 4224699 w 21703454"/>
              <a:gd name="connsiteY4" fmla="*/ 361018 h 6953376"/>
              <a:gd name="connsiteX5" fmla="*/ 3081497 w 21703454"/>
              <a:gd name="connsiteY5" fmla="*/ 1159496 h 6953376"/>
              <a:gd name="connsiteX6" fmla="*/ 1907143 w 21703454"/>
              <a:gd name="connsiteY6" fmla="*/ 361018 h 6953376"/>
              <a:gd name="connsiteX7" fmla="*/ 0 w 21703454"/>
              <a:gd name="connsiteY7" fmla="*/ 359281 h 6953376"/>
              <a:gd name="connsiteX8" fmla="*/ 479 w 21703454"/>
              <a:gd name="connsiteY8" fmla="*/ 6946935 h 6953376"/>
              <a:gd name="connsiteX0" fmla="*/ 479 w 21703404"/>
              <a:gd name="connsiteY0" fmla="*/ 6947131 h 6953091"/>
              <a:gd name="connsiteX1" fmla="*/ 21703405 w 21703404"/>
              <a:gd name="connsiteY1" fmla="*/ 6953091 h 6953091"/>
              <a:gd name="connsiteX2" fmla="*/ 21699027 w 21703404"/>
              <a:gd name="connsiteY2" fmla="*/ 397 h 6953091"/>
              <a:gd name="connsiteX3" fmla="*/ 20904736 w 21703404"/>
              <a:gd name="connsiteY3" fmla="*/ 385382 h 6953091"/>
              <a:gd name="connsiteX4" fmla="*/ 4224699 w 21703404"/>
              <a:gd name="connsiteY4" fmla="*/ 361214 h 6953091"/>
              <a:gd name="connsiteX5" fmla="*/ 3081497 w 21703404"/>
              <a:gd name="connsiteY5" fmla="*/ 1159692 h 6953091"/>
              <a:gd name="connsiteX6" fmla="*/ 1907143 w 21703404"/>
              <a:gd name="connsiteY6" fmla="*/ 361214 h 6953091"/>
              <a:gd name="connsiteX7" fmla="*/ 0 w 21703404"/>
              <a:gd name="connsiteY7" fmla="*/ 359477 h 6953091"/>
              <a:gd name="connsiteX8" fmla="*/ 479 w 21703404"/>
              <a:gd name="connsiteY8" fmla="*/ 6947131 h 6953091"/>
              <a:gd name="connsiteX0" fmla="*/ 479 w 21703404"/>
              <a:gd name="connsiteY0" fmla="*/ 6946733 h 6952693"/>
              <a:gd name="connsiteX1" fmla="*/ 21703405 w 21703404"/>
              <a:gd name="connsiteY1" fmla="*/ 6952693 h 6952693"/>
              <a:gd name="connsiteX2" fmla="*/ 21699027 w 21703404"/>
              <a:gd name="connsiteY2" fmla="*/ -1 h 6952693"/>
              <a:gd name="connsiteX3" fmla="*/ 20904736 w 21703404"/>
              <a:gd name="connsiteY3" fmla="*/ 384984 h 6952693"/>
              <a:gd name="connsiteX4" fmla="*/ 4224699 w 21703404"/>
              <a:gd name="connsiteY4" fmla="*/ 360816 h 6952693"/>
              <a:gd name="connsiteX5" fmla="*/ 3081497 w 21703404"/>
              <a:gd name="connsiteY5" fmla="*/ 1159294 h 6952693"/>
              <a:gd name="connsiteX6" fmla="*/ 1907143 w 21703404"/>
              <a:gd name="connsiteY6" fmla="*/ 360816 h 6952693"/>
              <a:gd name="connsiteX7" fmla="*/ 0 w 21703404"/>
              <a:gd name="connsiteY7" fmla="*/ 359079 h 6952693"/>
              <a:gd name="connsiteX8" fmla="*/ 479 w 21703404"/>
              <a:gd name="connsiteY8" fmla="*/ 6946733 h 6952693"/>
              <a:gd name="connsiteX0" fmla="*/ 479 w 21703404"/>
              <a:gd name="connsiteY0" fmla="*/ 11587960 h 11587960"/>
              <a:gd name="connsiteX1" fmla="*/ 21703405 w 21703404"/>
              <a:gd name="connsiteY1" fmla="*/ 6952693 h 11587960"/>
              <a:gd name="connsiteX2" fmla="*/ 21699027 w 21703404"/>
              <a:gd name="connsiteY2" fmla="*/ -1 h 11587960"/>
              <a:gd name="connsiteX3" fmla="*/ 20904736 w 21703404"/>
              <a:gd name="connsiteY3" fmla="*/ 384984 h 11587960"/>
              <a:gd name="connsiteX4" fmla="*/ 4224699 w 21703404"/>
              <a:gd name="connsiteY4" fmla="*/ 360816 h 11587960"/>
              <a:gd name="connsiteX5" fmla="*/ 3081497 w 21703404"/>
              <a:gd name="connsiteY5" fmla="*/ 1159294 h 11587960"/>
              <a:gd name="connsiteX6" fmla="*/ 1907143 w 21703404"/>
              <a:gd name="connsiteY6" fmla="*/ 360816 h 11587960"/>
              <a:gd name="connsiteX7" fmla="*/ 0 w 21703404"/>
              <a:gd name="connsiteY7" fmla="*/ 359079 h 11587960"/>
              <a:gd name="connsiteX8" fmla="*/ 479 w 21703404"/>
              <a:gd name="connsiteY8" fmla="*/ 11587960 h 11587960"/>
              <a:gd name="connsiteX0" fmla="*/ 802867 w 21703404"/>
              <a:gd name="connsiteY0" fmla="*/ 10604388 h 10604388"/>
              <a:gd name="connsiteX1" fmla="*/ 21703405 w 21703404"/>
              <a:gd name="connsiteY1" fmla="*/ 6952693 h 10604388"/>
              <a:gd name="connsiteX2" fmla="*/ 21699027 w 21703404"/>
              <a:gd name="connsiteY2" fmla="*/ -1 h 10604388"/>
              <a:gd name="connsiteX3" fmla="*/ 20904736 w 21703404"/>
              <a:gd name="connsiteY3" fmla="*/ 384984 h 10604388"/>
              <a:gd name="connsiteX4" fmla="*/ 4224699 w 21703404"/>
              <a:gd name="connsiteY4" fmla="*/ 360816 h 10604388"/>
              <a:gd name="connsiteX5" fmla="*/ 3081497 w 21703404"/>
              <a:gd name="connsiteY5" fmla="*/ 1159294 h 10604388"/>
              <a:gd name="connsiteX6" fmla="*/ 1907143 w 21703404"/>
              <a:gd name="connsiteY6" fmla="*/ 360816 h 10604388"/>
              <a:gd name="connsiteX7" fmla="*/ 0 w 21703404"/>
              <a:gd name="connsiteY7" fmla="*/ 359079 h 10604388"/>
              <a:gd name="connsiteX8" fmla="*/ 802867 w 21703404"/>
              <a:gd name="connsiteY8" fmla="*/ 10604388 h 10604388"/>
              <a:gd name="connsiteX0" fmla="*/ 30197 w 21703404"/>
              <a:gd name="connsiteY0" fmla="*/ 11587960 h 11587960"/>
              <a:gd name="connsiteX1" fmla="*/ 21703405 w 21703404"/>
              <a:gd name="connsiteY1" fmla="*/ 6952693 h 11587960"/>
              <a:gd name="connsiteX2" fmla="*/ 21699027 w 21703404"/>
              <a:gd name="connsiteY2" fmla="*/ -1 h 11587960"/>
              <a:gd name="connsiteX3" fmla="*/ 20904736 w 21703404"/>
              <a:gd name="connsiteY3" fmla="*/ 384984 h 11587960"/>
              <a:gd name="connsiteX4" fmla="*/ 4224699 w 21703404"/>
              <a:gd name="connsiteY4" fmla="*/ 360816 h 11587960"/>
              <a:gd name="connsiteX5" fmla="*/ 3081497 w 21703404"/>
              <a:gd name="connsiteY5" fmla="*/ 1159294 h 11587960"/>
              <a:gd name="connsiteX6" fmla="*/ 1907143 w 21703404"/>
              <a:gd name="connsiteY6" fmla="*/ 360816 h 11587960"/>
              <a:gd name="connsiteX7" fmla="*/ 0 w 21703404"/>
              <a:gd name="connsiteY7" fmla="*/ 359079 h 11587960"/>
              <a:gd name="connsiteX8" fmla="*/ 30197 w 21703404"/>
              <a:gd name="connsiteY8" fmla="*/ 11587960 h 11587960"/>
              <a:gd name="connsiteX0" fmla="*/ 13248 w 21703404"/>
              <a:gd name="connsiteY0" fmla="*/ 11547057 h 11547057"/>
              <a:gd name="connsiteX1" fmla="*/ 21703405 w 21703404"/>
              <a:gd name="connsiteY1" fmla="*/ 6952693 h 11547057"/>
              <a:gd name="connsiteX2" fmla="*/ 21699027 w 21703404"/>
              <a:gd name="connsiteY2" fmla="*/ -1 h 11547057"/>
              <a:gd name="connsiteX3" fmla="*/ 20904736 w 21703404"/>
              <a:gd name="connsiteY3" fmla="*/ 384984 h 11547057"/>
              <a:gd name="connsiteX4" fmla="*/ 4224699 w 21703404"/>
              <a:gd name="connsiteY4" fmla="*/ 360816 h 11547057"/>
              <a:gd name="connsiteX5" fmla="*/ 3081497 w 21703404"/>
              <a:gd name="connsiteY5" fmla="*/ 1159294 h 11547057"/>
              <a:gd name="connsiteX6" fmla="*/ 1907143 w 21703404"/>
              <a:gd name="connsiteY6" fmla="*/ 360816 h 11547057"/>
              <a:gd name="connsiteX7" fmla="*/ 0 w 21703404"/>
              <a:gd name="connsiteY7" fmla="*/ 359079 h 11547057"/>
              <a:gd name="connsiteX8" fmla="*/ 13248 w 21703404"/>
              <a:gd name="connsiteY8" fmla="*/ 11547057 h 11547057"/>
              <a:gd name="connsiteX0" fmla="*/ 18899 w 21703404"/>
              <a:gd name="connsiteY0" fmla="*/ 11500312 h 11500312"/>
              <a:gd name="connsiteX1" fmla="*/ 21703405 w 21703404"/>
              <a:gd name="connsiteY1" fmla="*/ 6952693 h 11500312"/>
              <a:gd name="connsiteX2" fmla="*/ 21699027 w 21703404"/>
              <a:gd name="connsiteY2" fmla="*/ -1 h 11500312"/>
              <a:gd name="connsiteX3" fmla="*/ 20904736 w 21703404"/>
              <a:gd name="connsiteY3" fmla="*/ 384984 h 11500312"/>
              <a:gd name="connsiteX4" fmla="*/ 4224699 w 21703404"/>
              <a:gd name="connsiteY4" fmla="*/ 360816 h 11500312"/>
              <a:gd name="connsiteX5" fmla="*/ 3081497 w 21703404"/>
              <a:gd name="connsiteY5" fmla="*/ 1159294 h 11500312"/>
              <a:gd name="connsiteX6" fmla="*/ 1907143 w 21703404"/>
              <a:gd name="connsiteY6" fmla="*/ 360816 h 11500312"/>
              <a:gd name="connsiteX7" fmla="*/ 0 w 21703404"/>
              <a:gd name="connsiteY7" fmla="*/ 359079 h 11500312"/>
              <a:gd name="connsiteX8" fmla="*/ 18899 w 21703404"/>
              <a:gd name="connsiteY8" fmla="*/ 11500312 h 11500312"/>
              <a:gd name="connsiteX0" fmla="*/ 453915 w 21703404"/>
              <a:gd name="connsiteY0" fmla="*/ 10910154 h 10910154"/>
              <a:gd name="connsiteX1" fmla="*/ 21703405 w 21703404"/>
              <a:gd name="connsiteY1" fmla="*/ 6952693 h 10910154"/>
              <a:gd name="connsiteX2" fmla="*/ 21699027 w 21703404"/>
              <a:gd name="connsiteY2" fmla="*/ -1 h 10910154"/>
              <a:gd name="connsiteX3" fmla="*/ 20904736 w 21703404"/>
              <a:gd name="connsiteY3" fmla="*/ 384984 h 10910154"/>
              <a:gd name="connsiteX4" fmla="*/ 4224699 w 21703404"/>
              <a:gd name="connsiteY4" fmla="*/ 360816 h 10910154"/>
              <a:gd name="connsiteX5" fmla="*/ 3081497 w 21703404"/>
              <a:gd name="connsiteY5" fmla="*/ 1159294 h 10910154"/>
              <a:gd name="connsiteX6" fmla="*/ 1907143 w 21703404"/>
              <a:gd name="connsiteY6" fmla="*/ 360816 h 10910154"/>
              <a:gd name="connsiteX7" fmla="*/ 0 w 21703404"/>
              <a:gd name="connsiteY7" fmla="*/ 359079 h 10910154"/>
              <a:gd name="connsiteX8" fmla="*/ 453915 w 21703404"/>
              <a:gd name="connsiteY8" fmla="*/ 10910154 h 10910154"/>
              <a:gd name="connsiteX0" fmla="*/ 7602 w 21703404"/>
              <a:gd name="connsiteY0" fmla="*/ 11529527 h 11529527"/>
              <a:gd name="connsiteX1" fmla="*/ 21703405 w 21703404"/>
              <a:gd name="connsiteY1" fmla="*/ 6952693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3404"/>
              <a:gd name="connsiteY0" fmla="*/ 11529527 h 11529527"/>
              <a:gd name="connsiteX1" fmla="*/ 21703404 w 21703404"/>
              <a:gd name="connsiteY1" fmla="*/ 8571247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3404"/>
              <a:gd name="connsiteY0" fmla="*/ 11529527 h 11529527"/>
              <a:gd name="connsiteX1" fmla="*/ 21703404 w 21703404"/>
              <a:gd name="connsiteY1" fmla="*/ 11422707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1862"/>
              <a:gd name="connsiteY0" fmla="*/ 11529527 h 11529527"/>
              <a:gd name="connsiteX1" fmla="*/ 21697755 w 21701862"/>
              <a:gd name="connsiteY1" fmla="*/ 11522040 h 11529527"/>
              <a:gd name="connsiteX2" fmla="*/ 21699027 w 21701862"/>
              <a:gd name="connsiteY2" fmla="*/ -1 h 11529527"/>
              <a:gd name="connsiteX3" fmla="*/ 20904736 w 21701862"/>
              <a:gd name="connsiteY3" fmla="*/ 384984 h 11529527"/>
              <a:gd name="connsiteX4" fmla="*/ 4224699 w 21701862"/>
              <a:gd name="connsiteY4" fmla="*/ 360816 h 11529527"/>
              <a:gd name="connsiteX5" fmla="*/ 3081497 w 21701862"/>
              <a:gd name="connsiteY5" fmla="*/ 1159294 h 11529527"/>
              <a:gd name="connsiteX6" fmla="*/ 1907143 w 21701862"/>
              <a:gd name="connsiteY6" fmla="*/ 360816 h 11529527"/>
              <a:gd name="connsiteX7" fmla="*/ 0 w 21701862"/>
              <a:gd name="connsiteY7" fmla="*/ 359079 h 11529527"/>
              <a:gd name="connsiteX8" fmla="*/ 7602 w 21701862"/>
              <a:gd name="connsiteY8" fmla="*/ 11529527 h 11529527"/>
              <a:gd name="connsiteX0" fmla="*/ 7602 w 21701862"/>
              <a:gd name="connsiteY0" fmla="*/ 11529527 h 11529527"/>
              <a:gd name="connsiteX1" fmla="*/ 21697755 w 21701862"/>
              <a:gd name="connsiteY1" fmla="*/ 11516198 h 11529527"/>
              <a:gd name="connsiteX2" fmla="*/ 21699027 w 21701862"/>
              <a:gd name="connsiteY2" fmla="*/ -1 h 11529527"/>
              <a:gd name="connsiteX3" fmla="*/ 20904736 w 21701862"/>
              <a:gd name="connsiteY3" fmla="*/ 384984 h 11529527"/>
              <a:gd name="connsiteX4" fmla="*/ 4224699 w 21701862"/>
              <a:gd name="connsiteY4" fmla="*/ 360816 h 11529527"/>
              <a:gd name="connsiteX5" fmla="*/ 3081497 w 21701862"/>
              <a:gd name="connsiteY5" fmla="*/ 1159294 h 11529527"/>
              <a:gd name="connsiteX6" fmla="*/ 1907143 w 21701862"/>
              <a:gd name="connsiteY6" fmla="*/ 360816 h 11529527"/>
              <a:gd name="connsiteX7" fmla="*/ 0 w 21701862"/>
              <a:gd name="connsiteY7" fmla="*/ 359079 h 11529527"/>
              <a:gd name="connsiteX8" fmla="*/ 7602 w 21701862"/>
              <a:gd name="connsiteY8" fmla="*/ 11529527 h 1152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01862" h="11529527">
                <a:moveTo>
                  <a:pt x="7602" y="11529527"/>
                </a:moveTo>
                <a:lnTo>
                  <a:pt x="21697755" y="11516198"/>
                </a:lnTo>
                <a:cubicBezTo>
                  <a:pt x="21695566" y="8039851"/>
                  <a:pt x="21706934" y="899518"/>
                  <a:pt x="21699027" y="-1"/>
                </a:cubicBezTo>
                <a:cubicBezTo>
                  <a:pt x="21554928" y="424890"/>
                  <a:pt x="21164498" y="379041"/>
                  <a:pt x="20904736" y="384984"/>
                </a:cubicBezTo>
                <a:lnTo>
                  <a:pt x="4224699" y="360816"/>
                </a:lnTo>
                <a:cubicBezTo>
                  <a:pt x="3647485" y="393958"/>
                  <a:pt x="3273106" y="696472"/>
                  <a:pt x="3081497" y="1159294"/>
                </a:cubicBezTo>
                <a:cubicBezTo>
                  <a:pt x="2783143" y="455517"/>
                  <a:pt x="2185783" y="359938"/>
                  <a:pt x="1907143" y="360816"/>
                </a:cubicBezTo>
                <a:lnTo>
                  <a:pt x="0" y="359079"/>
                </a:lnTo>
                <a:cubicBezTo>
                  <a:pt x="222" y="-2800"/>
                  <a:pt x="7362" y="8235700"/>
                  <a:pt x="7602" y="11529527"/>
                </a:cubicBezTo>
                <a:close/>
              </a:path>
            </a:pathLst>
          </a:custGeom>
          <a:gradFill>
            <a:gsLst>
              <a:gs pos="0">
                <a:srgbClr val="005B7C"/>
              </a:gs>
              <a:gs pos="50000">
                <a:srgbClr val="0085B3"/>
              </a:gs>
              <a:gs pos="100000">
                <a:srgbClr val="00A0D6"/>
              </a:gs>
            </a:gsLst>
            <a:lin ang="18900000" scaled="1"/>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a:solidFill>
                <a:prstClr val="white"/>
              </a:solidFill>
              <a:latin typeface="Arial"/>
              <a:cs typeface="Arial"/>
            </a:endParaRPr>
          </a:p>
        </p:txBody>
      </p:sp>
      <p:pic>
        <p:nvPicPr>
          <p:cNvPr id="21" name="Picture 20" descr="capgemini_rgb.jpg"/>
          <p:cNvPicPr>
            <a:picLocks noChangeAspect="1"/>
          </p:cNvPicPr>
          <p:nvPr/>
        </p:nvPicPr>
        <p:blipFill>
          <a:blip r:embed="rId16" cstate="print"/>
          <a:stretch>
            <a:fillRect/>
          </a:stretch>
        </p:blipFill>
        <p:spPr>
          <a:xfrm>
            <a:off x="592410" y="844897"/>
            <a:ext cx="3027090" cy="925380"/>
          </a:xfrm>
          <a:prstGeom prst="rect">
            <a:avLst/>
          </a:prstGeom>
        </p:spPr>
      </p:pic>
      <p:graphicFrame>
        <p:nvGraphicFramePr>
          <p:cNvPr id="12" name="Object 11" hidden="1"/>
          <p:cNvGraphicFramePr>
            <a:graphicFrameLocks noChangeAspect="1"/>
          </p:cNvGraphicFramePr>
          <p:nvPr>
            <p:custDataLst>
              <p:tags r:id="rId7"/>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84" name="think-cell Slide" r:id="rId17" imgW="360" imgH="360" progId="">
                  <p:embed/>
                </p:oleObj>
              </mc:Choice>
              <mc:Fallback>
                <p:oleObj name="think-cell Slide" r:id="rId17" imgW="360" imgH="360"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104" descr="C:\Users\UserSim\Desktop\Capgemini\moto.emf"/>
          <p:cNvPicPr>
            <a:picLocks noChangeAspect="1" noChangeArrowheads="1"/>
          </p:cNvPicPr>
          <p:nvPr>
            <p:custDataLst>
              <p:tags r:id="rId8"/>
            </p:custDataLst>
          </p:nvPr>
        </p:nvPicPr>
        <p:blipFill>
          <a:blip r:embed="rId19" cstate="email"/>
          <a:srcRect/>
          <a:stretch>
            <a:fillRect/>
          </a:stretch>
        </p:blipFill>
        <p:spPr bwMode="auto">
          <a:xfrm>
            <a:off x="5069198" y="1173628"/>
            <a:ext cx="3364886" cy="290298"/>
          </a:xfrm>
          <a:prstGeom prst="rect">
            <a:avLst/>
          </a:prstGeom>
          <a:noFill/>
        </p:spPr>
      </p:pic>
      <p:sp>
        <p:nvSpPr>
          <p:cNvPr id="13" name="Rectangle 12"/>
          <p:cNvSpPr/>
          <p:nvPr>
            <p:custDataLst>
              <p:tags r:id="rId9"/>
            </p:custDataLst>
          </p:nvPr>
        </p:nvSpPr>
        <p:spPr>
          <a:xfrm>
            <a:off x="5099002" y="6379671"/>
            <a:ext cx="4045000" cy="282207"/>
          </a:xfrm>
          <a:prstGeom prst="rect">
            <a:avLst/>
          </a:prstGeom>
        </p:spPr>
        <p:txBody>
          <a:bodyPr wrap="square" lIns="33059" tIns="33059" rIns="330588" bIns="33059" anchor="b" anchorCtr="0">
            <a:spAutoFit/>
          </a:bodyPr>
          <a:lstStyle/>
          <a:p>
            <a:pPr algn="r"/>
            <a:r>
              <a:rPr lang="en-US" sz="700">
                <a:solidFill>
                  <a:prstClr val="white"/>
                </a:solidFill>
                <a:latin typeface="Arial"/>
                <a:cs typeface="Arial"/>
              </a:rPr>
              <a:t>The information contained in this presentation is proprietary.</a:t>
            </a:r>
          </a:p>
          <a:p>
            <a:pPr algn="r"/>
            <a:r>
              <a:rPr lang="en-US" sz="700">
                <a:solidFill>
                  <a:prstClr val="white"/>
                </a:solidFill>
                <a:latin typeface="Arial"/>
                <a:cs typeface="Arial"/>
              </a:rPr>
              <a:t>© 2016 Capgemini. All rights reserved.</a:t>
            </a:r>
          </a:p>
        </p:txBody>
      </p:sp>
      <p:sp>
        <p:nvSpPr>
          <p:cNvPr id="15" name="Rectangle 14"/>
          <p:cNvSpPr/>
          <p:nvPr>
            <p:custDataLst>
              <p:tags r:id="rId10"/>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20"/>
          </p:cNvPr>
          <p:cNvPicPr>
            <a:picLocks noChangeAspect="1" noChangeArrowheads="1"/>
          </p:cNvPicPr>
          <p:nvPr>
            <p:custDataLst>
              <p:tags r:id="rId11"/>
            </p:custDataLst>
          </p:nvPr>
        </p:nvPicPr>
        <p:blipFill>
          <a:blip r:embed="rId21" cstate="email"/>
          <a:srcRect/>
          <a:stretch>
            <a:fillRect/>
          </a:stretch>
        </p:blipFill>
        <p:spPr bwMode="auto">
          <a:xfrm>
            <a:off x="7328542" y="5932547"/>
            <a:ext cx="256821" cy="263770"/>
          </a:xfrm>
          <a:prstGeom prst="rect">
            <a:avLst/>
          </a:prstGeom>
          <a:noFill/>
        </p:spPr>
      </p:pic>
      <p:pic>
        <p:nvPicPr>
          <p:cNvPr id="17" name="Picture 4" descr="C:\Users\UserSim\Desktop\DS_icons\128x128 shadows\linkedin.png">
            <a:hlinkClick r:id="rId22"/>
          </p:cNvPr>
          <p:cNvPicPr>
            <a:picLocks noChangeAspect="1" noChangeArrowheads="1"/>
          </p:cNvPicPr>
          <p:nvPr>
            <p:custDataLst>
              <p:tags r:id="rId12"/>
            </p:custDataLst>
          </p:nvPr>
        </p:nvPicPr>
        <p:blipFill>
          <a:blip r:embed="rId23"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4"/>
          </p:cNvPr>
          <p:cNvPicPr>
            <a:picLocks noChangeAspect="1" noChangeArrowheads="1"/>
          </p:cNvPicPr>
          <p:nvPr>
            <p:custDataLst>
              <p:tags r:id="rId13"/>
            </p:custDataLst>
          </p:nvPr>
        </p:nvPicPr>
        <p:blipFill>
          <a:blip r:embed="rId25"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6"/>
          </p:cNvPr>
          <p:cNvPicPr>
            <a:picLocks noChangeAspect="1" noChangeArrowheads="1"/>
          </p:cNvPicPr>
          <p:nvPr>
            <p:custDataLst>
              <p:tags r:id="rId14"/>
            </p:custDataLst>
          </p:nvPr>
        </p:nvPicPr>
        <p:blipFill>
          <a:blip r:embed="rId27" cstate="email"/>
          <a:srcRect/>
          <a:stretch>
            <a:fillRect/>
          </a:stretch>
        </p:blipFill>
        <p:spPr bwMode="auto">
          <a:xfrm>
            <a:off x="8531283" y="5932547"/>
            <a:ext cx="259674" cy="266700"/>
          </a:xfrm>
          <a:prstGeom prst="rect">
            <a:avLst/>
          </a:prstGeom>
          <a:noFill/>
        </p:spPr>
      </p:pic>
      <p:pic>
        <p:nvPicPr>
          <p:cNvPr id="20" name="Image 22" descr="Picto_Slideshare.gif">
            <a:hlinkClick r:id="rId28"/>
          </p:cNvPr>
          <p:cNvPicPr preferRelativeResize="0">
            <a:picLocks/>
          </p:cNvPicPr>
          <p:nvPr>
            <p:custDataLst>
              <p:tags r:id="rId15"/>
            </p:custDataLst>
          </p:nvPr>
        </p:nvPicPr>
        <p:blipFill>
          <a:blip r:embed="rId29" cstate="email"/>
          <a:srcRect l="4793" t="6316" r="5718" b="7969"/>
          <a:stretch>
            <a:fillRect/>
          </a:stretch>
        </p:blipFill>
        <p:spPr>
          <a:xfrm>
            <a:off x="7950618" y="5932550"/>
            <a:ext cx="215411" cy="238125"/>
          </a:xfrm>
          <a:prstGeom prst="roundRect">
            <a:avLst/>
          </a:prstGeom>
          <a:effectLst>
            <a:outerShdw blurRad="38100" dist="25400" dir="5400000" sx="98000" sy="98000" algn="t" rotWithShape="0">
              <a:schemeClr val="tx2">
                <a:alpha val="51000"/>
              </a:schemeClr>
            </a:outerShdw>
          </a:effectLst>
        </p:spPr>
      </p:pic>
    </p:spTree>
    <p:extLst>
      <p:ext uri="{BB962C8B-B14F-4D97-AF65-F5344CB8AC3E}">
        <p14:creationId xmlns:p14="http://schemas.microsoft.com/office/powerpoint/2010/main" val="154292829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48.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48.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a:t>
            </a:r>
          </a:p>
        </p:txBody>
      </p:sp>
      <p:sp>
        <p:nvSpPr>
          <p:cNvPr id="3" name="TextBox 2"/>
          <p:cNvSpPr txBox="1"/>
          <p:nvPr/>
        </p:nvSpPr>
        <p:spPr>
          <a:xfrm>
            <a:off x="1768413" y="2861969"/>
            <a:ext cx="5179661" cy="1797928"/>
          </a:xfrm>
          <a:prstGeom prst="rect">
            <a:avLst/>
          </a:prstGeom>
          <a:noFill/>
        </p:spPr>
        <p:txBody>
          <a:bodyPr wrap="square" rtlCol="0">
            <a:spAutoFit/>
          </a:bodyPr>
          <a:lstStyle/>
          <a:p>
            <a:pPr>
              <a:spcAft>
                <a:spcPts val="450"/>
              </a:spcAft>
            </a:pPr>
            <a:r>
              <a:rPr lang="en-US" sz="1500" dirty="0">
                <a:latin typeface="Arial" pitchFamily="34" charset="0"/>
                <a:cs typeface="Arial" pitchFamily="34" charset="0"/>
              </a:rPr>
              <a:t>What’s your experience with NLP?</a:t>
            </a:r>
          </a:p>
          <a:p>
            <a:pPr marL="285750" indent="-285750">
              <a:spcAft>
                <a:spcPts val="450"/>
              </a:spcAft>
              <a:buFontTx/>
              <a:buChar char="-"/>
            </a:pPr>
            <a:r>
              <a:rPr lang="en-US" sz="1500" dirty="0">
                <a:latin typeface="Arial" pitchFamily="34" charset="0"/>
                <a:cs typeface="Arial" pitchFamily="34" charset="0"/>
              </a:rPr>
              <a:t>Very little – I don’t know what NLP really is</a:t>
            </a:r>
          </a:p>
          <a:p>
            <a:pPr marL="285750" indent="-285750">
              <a:spcAft>
                <a:spcPts val="450"/>
              </a:spcAft>
              <a:buFontTx/>
              <a:buChar char="-"/>
            </a:pPr>
            <a:r>
              <a:rPr lang="en-US" sz="1500" dirty="0">
                <a:latin typeface="Arial" pitchFamily="34" charset="0"/>
                <a:cs typeface="Arial" pitchFamily="34" charset="0"/>
              </a:rPr>
              <a:t>Little</a:t>
            </a:r>
          </a:p>
          <a:p>
            <a:pPr marL="285750" indent="-285750">
              <a:spcAft>
                <a:spcPts val="450"/>
              </a:spcAft>
              <a:buFontTx/>
              <a:buChar char="-"/>
            </a:pPr>
            <a:r>
              <a:rPr lang="en-US" sz="1500" dirty="0">
                <a:latin typeface="Arial" pitchFamily="34" charset="0"/>
                <a:cs typeface="Arial" pitchFamily="34" charset="0"/>
              </a:rPr>
              <a:t>Moderate</a:t>
            </a:r>
          </a:p>
          <a:p>
            <a:pPr marL="285750" indent="-285750">
              <a:spcAft>
                <a:spcPts val="450"/>
              </a:spcAft>
              <a:buFontTx/>
              <a:buChar char="-"/>
            </a:pPr>
            <a:r>
              <a:rPr lang="en-US" sz="1500" dirty="0">
                <a:latin typeface="Arial" pitchFamily="34" charset="0"/>
                <a:cs typeface="Arial" pitchFamily="34" charset="0"/>
              </a:rPr>
              <a:t>High</a:t>
            </a:r>
          </a:p>
          <a:p>
            <a:pPr marL="285750" indent="-285750">
              <a:spcAft>
                <a:spcPts val="450"/>
              </a:spcAft>
              <a:buFontTx/>
              <a:buChar char="-"/>
            </a:pPr>
            <a:r>
              <a:rPr lang="en-US" sz="1500" dirty="0">
                <a:latin typeface="Arial" pitchFamily="34" charset="0"/>
                <a:cs typeface="Arial" pitchFamily="34" charset="0"/>
              </a:rPr>
              <a:t>Very high – I am a skilled NLP programmer</a:t>
            </a:r>
          </a:p>
        </p:txBody>
      </p:sp>
      <p:sp>
        <p:nvSpPr>
          <p:cNvPr id="4" name="Rectangle 3"/>
          <p:cNvSpPr/>
          <p:nvPr/>
        </p:nvSpPr>
        <p:spPr>
          <a:xfrm>
            <a:off x="0" y="0"/>
            <a:ext cx="9127998" cy="2577638"/>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latin typeface="Ubuntu" panose="020B0504030602030204" pitchFamily="34" charset="0"/>
                <a:cs typeface="Arial" pitchFamily="34" charset="0"/>
              </a:rPr>
              <a:t>SKYPE SURVEY</a:t>
            </a:r>
          </a:p>
        </p:txBody>
      </p:sp>
      <p:sp>
        <p:nvSpPr>
          <p:cNvPr id="5" name="Rectangle 4"/>
          <p:cNvSpPr/>
          <p:nvPr/>
        </p:nvSpPr>
        <p:spPr>
          <a:xfrm>
            <a:off x="0" y="4837910"/>
            <a:ext cx="9127998" cy="2020090"/>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latin typeface="Ubuntu" panose="020B0504030602030204" pitchFamily="34" charset="0"/>
                <a:cs typeface="Arial" pitchFamily="34" charset="0"/>
              </a:rPr>
              <a:t>SKYPE SURVEY</a:t>
            </a:r>
          </a:p>
        </p:txBody>
      </p:sp>
    </p:spTree>
    <p:extLst>
      <p:ext uri="{BB962C8B-B14F-4D97-AF65-F5344CB8AC3E}">
        <p14:creationId xmlns:p14="http://schemas.microsoft.com/office/powerpoint/2010/main" val="3360356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3184441" y="2411788"/>
            <a:ext cx="8501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fontAlgn="base">
              <a:spcBef>
                <a:spcPct val="0"/>
              </a:spcBef>
              <a:spcAft>
                <a:spcPct val="0"/>
              </a:spcAft>
              <a:defRPr>
                <a:solidFill>
                  <a:schemeClr val="tx1"/>
                </a:solidFill>
                <a:latin typeface="Rockwell" panose="02060603020205020403" pitchFamily="18" charset="0"/>
              </a:defRPr>
            </a:lvl6pPr>
            <a:lvl7pPr marL="2971800" indent="-228600" fontAlgn="base">
              <a:spcBef>
                <a:spcPct val="0"/>
              </a:spcBef>
              <a:spcAft>
                <a:spcPct val="0"/>
              </a:spcAft>
              <a:defRPr>
                <a:solidFill>
                  <a:schemeClr val="tx1"/>
                </a:solidFill>
                <a:latin typeface="Rockwell" panose="02060603020205020403" pitchFamily="18" charset="0"/>
              </a:defRPr>
            </a:lvl7pPr>
            <a:lvl8pPr marL="3429000" indent="-228600" fontAlgn="base">
              <a:spcBef>
                <a:spcPct val="0"/>
              </a:spcBef>
              <a:spcAft>
                <a:spcPct val="0"/>
              </a:spcAft>
              <a:defRPr>
                <a:solidFill>
                  <a:schemeClr val="tx1"/>
                </a:solidFill>
                <a:latin typeface="Rockwell" panose="02060603020205020403" pitchFamily="18" charset="0"/>
              </a:defRPr>
            </a:lvl8pPr>
            <a:lvl9pPr marL="3886200" indent="-228600" fontAlgn="base">
              <a:spcBef>
                <a:spcPct val="0"/>
              </a:spcBef>
              <a:spcAft>
                <a:spcPct val="0"/>
              </a:spcAft>
              <a:defRPr>
                <a:solidFill>
                  <a:schemeClr val="tx1"/>
                </a:solidFill>
                <a:latin typeface="Rockwell" panose="02060603020205020403" pitchFamily="18" charset="0"/>
              </a:defRPr>
            </a:lvl9pPr>
          </a:lstStyle>
          <a:p>
            <a:pPr eaLnBrk="1" hangingPunct="1"/>
            <a:r>
              <a:rPr lang="en-US" altLang="en-US" sz="1350" dirty="0">
                <a:latin typeface="Ubuntu" panose="020B0504030602030204" pitchFamily="34" charset="0"/>
              </a:rPr>
              <a:t>Sensor 1</a:t>
            </a:r>
          </a:p>
        </p:txBody>
      </p:sp>
      <p:sp>
        <p:nvSpPr>
          <p:cNvPr id="5" name="TextBox 6"/>
          <p:cNvSpPr txBox="1">
            <a:spLocks noChangeArrowheads="1"/>
          </p:cNvSpPr>
          <p:nvPr/>
        </p:nvSpPr>
        <p:spPr bwMode="auto">
          <a:xfrm>
            <a:off x="3184441" y="2958183"/>
            <a:ext cx="9191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fontAlgn="base">
              <a:spcBef>
                <a:spcPct val="0"/>
              </a:spcBef>
              <a:spcAft>
                <a:spcPct val="0"/>
              </a:spcAft>
              <a:defRPr>
                <a:solidFill>
                  <a:schemeClr val="tx1"/>
                </a:solidFill>
                <a:latin typeface="Rockwell" panose="02060603020205020403" pitchFamily="18" charset="0"/>
              </a:defRPr>
            </a:lvl6pPr>
            <a:lvl7pPr marL="2971800" indent="-228600" fontAlgn="base">
              <a:spcBef>
                <a:spcPct val="0"/>
              </a:spcBef>
              <a:spcAft>
                <a:spcPct val="0"/>
              </a:spcAft>
              <a:defRPr>
                <a:solidFill>
                  <a:schemeClr val="tx1"/>
                </a:solidFill>
                <a:latin typeface="Rockwell" panose="02060603020205020403" pitchFamily="18" charset="0"/>
              </a:defRPr>
            </a:lvl7pPr>
            <a:lvl8pPr marL="3429000" indent="-228600" fontAlgn="base">
              <a:spcBef>
                <a:spcPct val="0"/>
              </a:spcBef>
              <a:spcAft>
                <a:spcPct val="0"/>
              </a:spcAft>
              <a:defRPr>
                <a:solidFill>
                  <a:schemeClr val="tx1"/>
                </a:solidFill>
                <a:latin typeface="Rockwell" panose="02060603020205020403" pitchFamily="18" charset="0"/>
              </a:defRPr>
            </a:lvl8pPr>
            <a:lvl9pPr marL="3886200" indent="-228600" fontAlgn="base">
              <a:spcBef>
                <a:spcPct val="0"/>
              </a:spcBef>
              <a:spcAft>
                <a:spcPct val="0"/>
              </a:spcAft>
              <a:defRPr>
                <a:solidFill>
                  <a:schemeClr val="tx1"/>
                </a:solidFill>
                <a:latin typeface="Rockwell" panose="02060603020205020403" pitchFamily="18" charset="0"/>
              </a:defRPr>
            </a:lvl9pPr>
          </a:lstStyle>
          <a:p>
            <a:pPr eaLnBrk="1" hangingPunct="1"/>
            <a:r>
              <a:rPr lang="en-US" altLang="en-US" sz="1350" dirty="0">
                <a:latin typeface="Ubuntu" panose="020B0504030602030204" pitchFamily="34" charset="0"/>
              </a:rPr>
              <a:t>Sensor 2</a:t>
            </a:r>
          </a:p>
        </p:txBody>
      </p:sp>
      <p:sp>
        <p:nvSpPr>
          <p:cNvPr id="6" name="TextBox 7"/>
          <p:cNvSpPr txBox="1">
            <a:spLocks noChangeArrowheads="1"/>
          </p:cNvSpPr>
          <p:nvPr/>
        </p:nvSpPr>
        <p:spPr bwMode="auto">
          <a:xfrm>
            <a:off x="3173725" y="3483952"/>
            <a:ext cx="87153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fontAlgn="base">
              <a:spcBef>
                <a:spcPct val="0"/>
              </a:spcBef>
              <a:spcAft>
                <a:spcPct val="0"/>
              </a:spcAft>
              <a:defRPr>
                <a:solidFill>
                  <a:schemeClr val="tx1"/>
                </a:solidFill>
                <a:latin typeface="Rockwell" panose="02060603020205020403" pitchFamily="18" charset="0"/>
              </a:defRPr>
            </a:lvl6pPr>
            <a:lvl7pPr marL="2971800" indent="-228600" fontAlgn="base">
              <a:spcBef>
                <a:spcPct val="0"/>
              </a:spcBef>
              <a:spcAft>
                <a:spcPct val="0"/>
              </a:spcAft>
              <a:defRPr>
                <a:solidFill>
                  <a:schemeClr val="tx1"/>
                </a:solidFill>
                <a:latin typeface="Rockwell" panose="02060603020205020403" pitchFamily="18" charset="0"/>
              </a:defRPr>
            </a:lvl7pPr>
            <a:lvl8pPr marL="3429000" indent="-228600" fontAlgn="base">
              <a:spcBef>
                <a:spcPct val="0"/>
              </a:spcBef>
              <a:spcAft>
                <a:spcPct val="0"/>
              </a:spcAft>
              <a:defRPr>
                <a:solidFill>
                  <a:schemeClr val="tx1"/>
                </a:solidFill>
                <a:latin typeface="Rockwell" panose="02060603020205020403" pitchFamily="18" charset="0"/>
              </a:defRPr>
            </a:lvl8pPr>
            <a:lvl9pPr marL="3886200" indent="-228600" fontAlgn="base">
              <a:spcBef>
                <a:spcPct val="0"/>
              </a:spcBef>
              <a:spcAft>
                <a:spcPct val="0"/>
              </a:spcAft>
              <a:defRPr>
                <a:solidFill>
                  <a:schemeClr val="tx1"/>
                </a:solidFill>
                <a:latin typeface="Rockwell" panose="02060603020205020403" pitchFamily="18" charset="0"/>
              </a:defRPr>
            </a:lvl9pPr>
          </a:lstStyle>
          <a:p>
            <a:pPr eaLnBrk="1" hangingPunct="1"/>
            <a:r>
              <a:rPr lang="en-US" altLang="en-US" sz="1350" dirty="0">
                <a:latin typeface="Ubuntu" panose="020B0504030602030204" pitchFamily="34" charset="0"/>
              </a:rPr>
              <a:t>Sensor n</a:t>
            </a:r>
          </a:p>
        </p:txBody>
      </p:sp>
      <p:pic>
        <p:nvPicPr>
          <p:cNvPr id="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7736" y="3993571"/>
            <a:ext cx="763519" cy="64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7735" y="4713312"/>
            <a:ext cx="763519" cy="63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a:off x="4454237" y="2563511"/>
            <a:ext cx="636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454237" y="3096891"/>
            <a:ext cx="636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4237" y="3640657"/>
            <a:ext cx="636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454237" y="5062733"/>
            <a:ext cx="636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54237" y="4331577"/>
            <a:ext cx="636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6"/>
          <p:cNvSpPr txBox="1">
            <a:spLocks noChangeArrowheads="1"/>
          </p:cNvSpPr>
          <p:nvPr/>
        </p:nvSpPr>
        <p:spPr bwMode="auto">
          <a:xfrm>
            <a:off x="5438163" y="2543598"/>
            <a:ext cx="113408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fontAlgn="base">
              <a:spcBef>
                <a:spcPct val="0"/>
              </a:spcBef>
              <a:spcAft>
                <a:spcPct val="0"/>
              </a:spcAft>
              <a:defRPr>
                <a:solidFill>
                  <a:schemeClr val="tx1"/>
                </a:solidFill>
                <a:latin typeface="Rockwell" panose="02060603020205020403" pitchFamily="18" charset="0"/>
              </a:defRPr>
            </a:lvl6pPr>
            <a:lvl7pPr marL="2971800" indent="-228600" fontAlgn="base">
              <a:spcBef>
                <a:spcPct val="0"/>
              </a:spcBef>
              <a:spcAft>
                <a:spcPct val="0"/>
              </a:spcAft>
              <a:defRPr>
                <a:solidFill>
                  <a:schemeClr val="tx1"/>
                </a:solidFill>
                <a:latin typeface="Rockwell" panose="02060603020205020403" pitchFamily="18" charset="0"/>
              </a:defRPr>
            </a:lvl7pPr>
            <a:lvl8pPr marL="3429000" indent="-228600" fontAlgn="base">
              <a:spcBef>
                <a:spcPct val="0"/>
              </a:spcBef>
              <a:spcAft>
                <a:spcPct val="0"/>
              </a:spcAft>
              <a:defRPr>
                <a:solidFill>
                  <a:schemeClr val="tx1"/>
                </a:solidFill>
                <a:latin typeface="Rockwell" panose="02060603020205020403" pitchFamily="18" charset="0"/>
              </a:defRPr>
            </a:lvl8pPr>
            <a:lvl9pPr marL="3886200" indent="-228600" fontAlgn="base">
              <a:spcBef>
                <a:spcPct val="0"/>
              </a:spcBef>
              <a:spcAft>
                <a:spcPct val="0"/>
              </a:spcAft>
              <a:defRPr>
                <a:solidFill>
                  <a:schemeClr val="tx1"/>
                </a:solidFill>
                <a:latin typeface="Rockwell" panose="02060603020205020403" pitchFamily="18" charset="0"/>
              </a:defRPr>
            </a:lvl9pPr>
          </a:lstStyle>
          <a:p>
            <a:pPr eaLnBrk="1" hangingPunct="1"/>
            <a:r>
              <a:rPr lang="en-US" altLang="en-US" sz="1350" dirty="0">
                <a:latin typeface="Calibri" panose="020F0502020204030204" pitchFamily="34" charset="0"/>
                <a:cs typeface="Calibri" panose="020F0502020204030204" pitchFamily="34" charset="0"/>
              </a:rPr>
              <a:t>Non-Text Data Numeric,  Categorical, Relational, Video</a:t>
            </a:r>
          </a:p>
        </p:txBody>
      </p:sp>
      <p:sp>
        <p:nvSpPr>
          <p:cNvPr id="15" name="TextBox 18"/>
          <p:cNvSpPr txBox="1">
            <a:spLocks noChangeArrowheads="1"/>
          </p:cNvSpPr>
          <p:nvPr/>
        </p:nvSpPr>
        <p:spPr bwMode="auto">
          <a:xfrm>
            <a:off x="5467844" y="4527476"/>
            <a:ext cx="11044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fontAlgn="base">
              <a:spcBef>
                <a:spcPct val="0"/>
              </a:spcBef>
              <a:spcAft>
                <a:spcPct val="0"/>
              </a:spcAft>
              <a:defRPr>
                <a:solidFill>
                  <a:schemeClr val="tx1"/>
                </a:solidFill>
                <a:latin typeface="Rockwell" panose="02060603020205020403" pitchFamily="18" charset="0"/>
              </a:defRPr>
            </a:lvl6pPr>
            <a:lvl7pPr marL="2971800" indent="-228600" fontAlgn="base">
              <a:spcBef>
                <a:spcPct val="0"/>
              </a:spcBef>
              <a:spcAft>
                <a:spcPct val="0"/>
              </a:spcAft>
              <a:defRPr>
                <a:solidFill>
                  <a:schemeClr val="tx1"/>
                </a:solidFill>
                <a:latin typeface="Rockwell" panose="02060603020205020403" pitchFamily="18" charset="0"/>
              </a:defRPr>
            </a:lvl7pPr>
            <a:lvl8pPr marL="3429000" indent="-228600" fontAlgn="base">
              <a:spcBef>
                <a:spcPct val="0"/>
              </a:spcBef>
              <a:spcAft>
                <a:spcPct val="0"/>
              </a:spcAft>
              <a:defRPr>
                <a:solidFill>
                  <a:schemeClr val="tx1"/>
                </a:solidFill>
                <a:latin typeface="Rockwell" panose="02060603020205020403" pitchFamily="18" charset="0"/>
              </a:defRPr>
            </a:lvl8pPr>
            <a:lvl9pPr marL="3886200" indent="-228600" fontAlgn="base">
              <a:spcBef>
                <a:spcPct val="0"/>
              </a:spcBef>
              <a:spcAft>
                <a:spcPct val="0"/>
              </a:spcAft>
              <a:defRPr>
                <a:solidFill>
                  <a:schemeClr val="tx1"/>
                </a:solidFill>
                <a:latin typeface="Rockwell" panose="02060603020205020403" pitchFamily="18" charset="0"/>
              </a:defRPr>
            </a:lvl9pPr>
          </a:lstStyle>
          <a:p>
            <a:pPr eaLnBrk="1" hangingPunct="1"/>
            <a:r>
              <a:rPr lang="en-US" altLang="en-US" sz="1350" dirty="0">
                <a:latin typeface="Calibri" panose="020F0502020204030204" pitchFamily="34" charset="0"/>
                <a:cs typeface="Calibri" panose="020F0502020204030204" pitchFamily="34" charset="0"/>
              </a:rPr>
              <a:t>Text Data</a:t>
            </a:r>
          </a:p>
        </p:txBody>
      </p:sp>
      <p:sp>
        <p:nvSpPr>
          <p:cNvPr id="16" name="Rectangle 15"/>
          <p:cNvSpPr/>
          <p:nvPr/>
        </p:nvSpPr>
        <p:spPr>
          <a:xfrm>
            <a:off x="5429250" y="4556610"/>
            <a:ext cx="1143000" cy="270948"/>
          </a:xfrm>
          <a:prstGeom prst="rect">
            <a:avLst/>
          </a:prstGeom>
          <a:noFill/>
          <a:ln>
            <a:solidFill>
              <a:srgbClr val="4B95A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latin typeface="Calibri" panose="020F0502020204030204" pitchFamily="34" charset="0"/>
              <a:cs typeface="Calibri" panose="020F0502020204030204" pitchFamily="34" charset="0"/>
            </a:endParaRPr>
          </a:p>
        </p:txBody>
      </p:sp>
      <p:sp>
        <p:nvSpPr>
          <p:cNvPr id="17" name="Rectangle 16"/>
          <p:cNvSpPr/>
          <p:nvPr/>
        </p:nvSpPr>
        <p:spPr>
          <a:xfrm>
            <a:off x="5429250" y="2514600"/>
            <a:ext cx="1143000" cy="1543050"/>
          </a:xfrm>
          <a:prstGeom prst="rect">
            <a:avLst/>
          </a:prstGeom>
          <a:noFill/>
          <a:ln>
            <a:solidFill>
              <a:srgbClr val="4B95A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cxnSp>
        <p:nvCxnSpPr>
          <p:cNvPr id="18" name="Straight Arrow Connector 17"/>
          <p:cNvCxnSpPr/>
          <p:nvPr/>
        </p:nvCxnSpPr>
        <p:spPr>
          <a:xfrm flipV="1">
            <a:off x="2421251" y="2732908"/>
            <a:ext cx="651272" cy="345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35835" y="3567196"/>
            <a:ext cx="6366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461743" y="4127385"/>
            <a:ext cx="541735" cy="40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5"/>
          <p:cNvSpPr txBox="1">
            <a:spLocks noChangeArrowheads="1"/>
          </p:cNvSpPr>
          <p:nvPr/>
        </p:nvSpPr>
        <p:spPr bwMode="auto">
          <a:xfrm>
            <a:off x="7190987" y="3530117"/>
            <a:ext cx="113823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0"/>
              </a:defRPr>
            </a:lvl1pPr>
            <a:lvl2pPr marL="742950" indent="-285750">
              <a:defRPr>
                <a:solidFill>
                  <a:schemeClr val="tx1"/>
                </a:solidFill>
                <a:latin typeface="Rockwell" panose="02060603020205020403" pitchFamily="18" charset="0"/>
              </a:defRPr>
            </a:lvl2pPr>
            <a:lvl3pPr marL="1143000" indent="-228600">
              <a:defRPr>
                <a:solidFill>
                  <a:schemeClr val="tx1"/>
                </a:solidFill>
                <a:latin typeface="Rockwell" panose="02060603020205020403" pitchFamily="18" charset="0"/>
              </a:defRPr>
            </a:lvl3pPr>
            <a:lvl4pPr marL="1600200" indent="-228600">
              <a:defRPr>
                <a:solidFill>
                  <a:schemeClr val="tx1"/>
                </a:solidFill>
                <a:latin typeface="Rockwell" panose="02060603020205020403" pitchFamily="18" charset="0"/>
              </a:defRPr>
            </a:lvl4pPr>
            <a:lvl5pPr marL="2057400" indent="-228600">
              <a:defRPr>
                <a:solidFill>
                  <a:schemeClr val="tx1"/>
                </a:solidFill>
                <a:latin typeface="Rockwell" panose="02060603020205020403" pitchFamily="18" charset="0"/>
              </a:defRPr>
            </a:lvl5pPr>
            <a:lvl6pPr marL="2514600" indent="-228600" fontAlgn="base">
              <a:spcBef>
                <a:spcPct val="0"/>
              </a:spcBef>
              <a:spcAft>
                <a:spcPct val="0"/>
              </a:spcAft>
              <a:defRPr>
                <a:solidFill>
                  <a:schemeClr val="tx1"/>
                </a:solidFill>
                <a:latin typeface="Rockwell" panose="02060603020205020403" pitchFamily="18" charset="0"/>
              </a:defRPr>
            </a:lvl6pPr>
            <a:lvl7pPr marL="2971800" indent="-228600" fontAlgn="base">
              <a:spcBef>
                <a:spcPct val="0"/>
              </a:spcBef>
              <a:spcAft>
                <a:spcPct val="0"/>
              </a:spcAft>
              <a:defRPr>
                <a:solidFill>
                  <a:schemeClr val="tx1"/>
                </a:solidFill>
                <a:latin typeface="Rockwell" panose="02060603020205020403" pitchFamily="18" charset="0"/>
              </a:defRPr>
            </a:lvl7pPr>
            <a:lvl8pPr marL="3429000" indent="-228600" fontAlgn="base">
              <a:spcBef>
                <a:spcPct val="0"/>
              </a:spcBef>
              <a:spcAft>
                <a:spcPct val="0"/>
              </a:spcAft>
              <a:defRPr>
                <a:solidFill>
                  <a:schemeClr val="tx1"/>
                </a:solidFill>
                <a:latin typeface="Rockwell" panose="02060603020205020403" pitchFamily="18" charset="0"/>
              </a:defRPr>
            </a:lvl8pPr>
            <a:lvl9pPr marL="3886200" indent="-228600" fontAlgn="base">
              <a:spcBef>
                <a:spcPct val="0"/>
              </a:spcBef>
              <a:spcAft>
                <a:spcPct val="0"/>
              </a:spcAft>
              <a:defRPr>
                <a:solidFill>
                  <a:schemeClr val="tx1"/>
                </a:solidFill>
                <a:latin typeface="Rockwell" panose="02060603020205020403" pitchFamily="18" charset="0"/>
              </a:defRPr>
            </a:lvl9pPr>
          </a:lstStyle>
          <a:p>
            <a:pPr algn="ctr" eaLnBrk="1" hangingPunct="1"/>
            <a:r>
              <a:rPr lang="en-US" altLang="en-US" sz="1350" dirty="0">
                <a:latin typeface="Calibri" panose="020F0502020204030204" pitchFamily="34" charset="0"/>
                <a:cs typeface="Calibri" panose="020F0502020204030204" pitchFamily="34" charset="0"/>
              </a:rPr>
              <a:t>NLP </a:t>
            </a:r>
          </a:p>
          <a:p>
            <a:pPr algn="ctr" eaLnBrk="1" hangingPunct="1"/>
            <a:r>
              <a:rPr lang="en-US" altLang="en-US" sz="1350" dirty="0">
                <a:latin typeface="Calibri" panose="020F0502020204030204" pitchFamily="34" charset="0"/>
                <a:cs typeface="Calibri" panose="020F0502020204030204" pitchFamily="34" charset="0"/>
              </a:rPr>
              <a:t>Processing</a:t>
            </a:r>
          </a:p>
        </p:txBody>
      </p:sp>
      <p:sp>
        <p:nvSpPr>
          <p:cNvPr id="23" name="Rectangle 22"/>
          <p:cNvSpPr/>
          <p:nvPr/>
        </p:nvSpPr>
        <p:spPr>
          <a:xfrm>
            <a:off x="7142083" y="2295752"/>
            <a:ext cx="1214438" cy="2976563"/>
          </a:xfrm>
          <a:prstGeom prst="rect">
            <a:avLst/>
          </a:prstGeom>
          <a:noFill/>
          <a:ln>
            <a:solidFill>
              <a:srgbClr val="4B95A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cxnSp>
        <p:nvCxnSpPr>
          <p:cNvPr id="24" name="Straight Arrow Connector 23"/>
          <p:cNvCxnSpPr/>
          <p:nvPr/>
        </p:nvCxnSpPr>
        <p:spPr>
          <a:xfrm>
            <a:off x="6629400" y="3543299"/>
            <a:ext cx="3869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645566" y="4692084"/>
            <a:ext cx="386953" cy="7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DD284F84-7A4C-4372-95D9-4E5A7B1205A2}"/>
              </a:ext>
            </a:extLst>
          </p:cNvPr>
          <p:cNvSpPr txBox="1">
            <a:spLocks/>
          </p:cNvSpPr>
          <p:nvPr/>
        </p:nvSpPr>
        <p:spPr>
          <a:xfrm>
            <a:off x="171450" y="102870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27" name="Title 12"/>
          <p:cNvSpPr>
            <a:spLocks noGrp="1"/>
          </p:cNvSpPr>
          <p:nvPr>
            <p:ph type="title"/>
          </p:nvPr>
        </p:nvSpPr>
        <p:spPr>
          <a:xfrm>
            <a:off x="1" y="-25399"/>
            <a:ext cx="9143999" cy="1002135"/>
          </a:xfrm>
        </p:spPr>
        <p:txBody>
          <a:bodyPr/>
          <a:lstStyle/>
          <a:p>
            <a:r>
              <a:rPr lang="en-US" sz="2400" dirty="0"/>
              <a:t>General Problem with Data </a:t>
            </a:r>
          </a:p>
        </p:txBody>
      </p:sp>
      <p:pic>
        <p:nvPicPr>
          <p:cNvPr id="17410" name="Picture 2" descr="https://static.thenounproject.com/png/1433088-200.png"/>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4038" y="242657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478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67AD54-1A39-4E61-99DF-471F7C2DC953}"/>
              </a:ext>
            </a:extLst>
          </p:cNvPr>
          <p:cNvSpPr>
            <a:spLocks noGrp="1"/>
          </p:cNvSpPr>
          <p:nvPr>
            <p:ph type="body" sz="quarter" idx="4294967295"/>
          </p:nvPr>
        </p:nvSpPr>
        <p:spPr>
          <a:xfrm>
            <a:off x="368916" y="2057080"/>
            <a:ext cx="4052959" cy="3899003"/>
          </a:xfrm>
        </p:spPr>
        <p:txBody>
          <a:bodyPr>
            <a:normAutofit/>
          </a:bodyPr>
          <a:lstStyle/>
          <a:p>
            <a:pPr marL="0" indent="0">
              <a:buNone/>
            </a:pPr>
            <a:r>
              <a:rPr lang="en-US" sz="1800" dirty="0">
                <a:latin typeface="Calibri" panose="020F0502020204030204" pitchFamily="34" charset="0"/>
                <a:cs typeface="Calibri" panose="020F0502020204030204" pitchFamily="34" charset="0"/>
              </a:rPr>
              <a:t>Natural Language Processing (NLP) is the </a:t>
            </a:r>
            <a:r>
              <a:rPr lang="en-US" sz="1800" b="1" dirty="0">
                <a:solidFill>
                  <a:srgbClr val="6964D1"/>
                </a:solidFill>
                <a:latin typeface="Calibri" panose="020F0502020204030204" pitchFamily="34" charset="0"/>
                <a:cs typeface="Calibri" panose="020F0502020204030204" pitchFamily="34" charset="0"/>
              </a:rPr>
              <a:t>ability of machines to understand and interpret human language</a:t>
            </a:r>
            <a:r>
              <a:rPr lang="en-US" sz="1800" dirty="0">
                <a:latin typeface="Calibri" panose="020F0502020204030204" pitchFamily="34" charset="0"/>
                <a:cs typeface="Calibri" panose="020F0502020204030204" pitchFamily="34" charset="0"/>
              </a:rPr>
              <a:t> the way it is written or spoken. </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The objective of NLP is to </a:t>
            </a:r>
            <a:r>
              <a:rPr lang="en-US" sz="1800" b="1" dirty="0">
                <a:solidFill>
                  <a:srgbClr val="6964D1"/>
                </a:solidFill>
                <a:latin typeface="Calibri" panose="020F0502020204030204" pitchFamily="34" charset="0"/>
                <a:cs typeface="Calibri" panose="020F0502020204030204" pitchFamily="34" charset="0"/>
              </a:rPr>
              <a:t>make computer/machines as intelligent as human beings</a:t>
            </a:r>
            <a:r>
              <a:rPr lang="en-US" sz="1800" dirty="0">
                <a:latin typeface="Calibri" panose="020F0502020204030204" pitchFamily="34" charset="0"/>
                <a:cs typeface="Calibri" panose="020F0502020204030204" pitchFamily="34" charset="0"/>
              </a:rPr>
              <a:t> in understanding language.</a:t>
            </a: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p:txBody>
      </p:sp>
      <p:sp>
        <p:nvSpPr>
          <p:cNvPr id="17" name="Title 1">
            <a:extLst>
              <a:ext uri="{FF2B5EF4-FFF2-40B4-BE49-F238E27FC236}">
                <a16:creationId xmlns:a16="http://schemas.microsoft.com/office/drawing/2014/main" id="{3BED350E-46C5-49E1-B7B1-C06707BE2A3B}"/>
              </a:ext>
            </a:extLst>
          </p:cNvPr>
          <p:cNvSpPr txBox="1">
            <a:spLocks/>
          </p:cNvSpPr>
          <p:nvPr/>
        </p:nvSpPr>
        <p:spPr>
          <a:xfrm>
            <a:off x="171450" y="971550"/>
            <a:ext cx="8001000" cy="40005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graphicFrame>
        <p:nvGraphicFramePr>
          <p:cNvPr id="2" name="Diagram 1">
            <a:extLst>
              <a:ext uri="{FF2B5EF4-FFF2-40B4-BE49-F238E27FC236}">
                <a16:creationId xmlns:a16="http://schemas.microsoft.com/office/drawing/2014/main" id="{81114B30-079F-47F8-B94C-336902ABFDA4}"/>
              </a:ext>
            </a:extLst>
          </p:cNvPr>
          <p:cNvGraphicFramePr/>
          <p:nvPr>
            <p:extLst>
              <p:ext uri="{D42A27DB-BD31-4B8C-83A1-F6EECF244321}">
                <p14:modId xmlns:p14="http://schemas.microsoft.com/office/powerpoint/2010/main" val="1705775804"/>
              </p:ext>
            </p:extLst>
          </p:nvPr>
        </p:nvGraphicFramePr>
        <p:xfrm>
          <a:off x="4045561" y="1254421"/>
          <a:ext cx="4846600" cy="3855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2"/>
          <p:cNvSpPr>
            <a:spLocks noGrp="1"/>
          </p:cNvSpPr>
          <p:nvPr>
            <p:ph type="title"/>
          </p:nvPr>
        </p:nvSpPr>
        <p:spPr>
          <a:xfrm>
            <a:off x="1" y="-25399"/>
            <a:ext cx="9143999" cy="1002135"/>
          </a:xfrm>
        </p:spPr>
        <p:txBody>
          <a:bodyPr/>
          <a:lstStyle/>
          <a:p>
            <a:r>
              <a:rPr lang="en-US" sz="2400" dirty="0"/>
              <a:t>What is NLP</a:t>
            </a:r>
          </a:p>
        </p:txBody>
      </p:sp>
    </p:spTree>
    <p:extLst>
      <p:ext uri="{BB962C8B-B14F-4D97-AF65-F5344CB8AC3E}">
        <p14:creationId xmlns:p14="http://schemas.microsoft.com/office/powerpoint/2010/main" val="345768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67AD54-1A39-4E61-99DF-471F7C2DC953}"/>
              </a:ext>
            </a:extLst>
          </p:cNvPr>
          <p:cNvSpPr>
            <a:spLocks noGrp="1"/>
          </p:cNvSpPr>
          <p:nvPr>
            <p:ph type="body" sz="quarter" idx="4294967295"/>
          </p:nvPr>
        </p:nvSpPr>
        <p:spPr>
          <a:xfrm>
            <a:off x="1613848" y="5017258"/>
            <a:ext cx="5916304" cy="1169194"/>
          </a:xfrm>
        </p:spPr>
        <p:txBody>
          <a:bodyPr>
            <a:normAutofit/>
          </a:bodyPr>
          <a:lstStyle/>
          <a:p>
            <a:pPr marL="0" indent="0" algn="ctr">
              <a:buNone/>
            </a:pPr>
            <a:r>
              <a:rPr lang="en-US" sz="1800" dirty="0">
                <a:latin typeface="Calibri" panose="020F0502020204030204" pitchFamily="34" charset="0"/>
                <a:cs typeface="Calibri" panose="020F0502020204030204" pitchFamily="34" charset="0"/>
              </a:rPr>
              <a:t>According to industry estimates, only </a:t>
            </a:r>
            <a:r>
              <a:rPr lang="en-US" sz="1800" b="1" dirty="0">
                <a:solidFill>
                  <a:srgbClr val="FF0000"/>
                </a:solidFill>
                <a:latin typeface="Calibri" panose="020F0502020204030204" pitchFamily="34" charset="0"/>
                <a:cs typeface="Calibri" panose="020F0502020204030204" pitchFamily="34" charset="0"/>
              </a:rPr>
              <a:t>21%</a:t>
            </a:r>
            <a:r>
              <a:rPr lang="en-US" sz="1800" dirty="0">
                <a:latin typeface="Calibri" panose="020F0502020204030204" pitchFamily="34" charset="0"/>
                <a:cs typeface="Calibri" panose="020F0502020204030204" pitchFamily="34" charset="0"/>
              </a:rPr>
              <a:t> of the available data is present in structured form</a:t>
            </a:r>
          </a:p>
        </p:txBody>
      </p:sp>
      <p:sp>
        <p:nvSpPr>
          <p:cNvPr id="17" name="Title 1">
            <a:extLst>
              <a:ext uri="{FF2B5EF4-FFF2-40B4-BE49-F238E27FC236}">
                <a16:creationId xmlns:a16="http://schemas.microsoft.com/office/drawing/2014/main" id="{3BED350E-46C5-49E1-B7B1-C06707BE2A3B}"/>
              </a:ext>
            </a:extLst>
          </p:cNvPr>
          <p:cNvSpPr txBox="1">
            <a:spLocks/>
          </p:cNvSpPr>
          <p:nvPr/>
        </p:nvSpPr>
        <p:spPr>
          <a:xfrm>
            <a:off x="171450" y="971550"/>
            <a:ext cx="8001000" cy="40005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8" name="Title 12"/>
          <p:cNvSpPr>
            <a:spLocks noGrp="1"/>
          </p:cNvSpPr>
          <p:nvPr>
            <p:ph type="title"/>
          </p:nvPr>
        </p:nvSpPr>
        <p:spPr>
          <a:xfrm>
            <a:off x="1" y="-25399"/>
            <a:ext cx="9143999" cy="1002135"/>
          </a:xfrm>
        </p:spPr>
        <p:txBody>
          <a:bodyPr/>
          <a:lstStyle/>
          <a:p>
            <a:r>
              <a:rPr lang="en-US" sz="2400" dirty="0"/>
              <a:t>What is NLP</a:t>
            </a:r>
          </a:p>
        </p:txBody>
      </p:sp>
      <p:pic>
        <p:nvPicPr>
          <p:cNvPr id="18434" name="Picture 2" descr="Image result for nlp process grap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25" y="1476374"/>
            <a:ext cx="666750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381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natural language processing">
            <a:extLst>
              <a:ext uri="{FF2B5EF4-FFF2-40B4-BE49-F238E27FC236}">
                <a16:creationId xmlns:a16="http://schemas.microsoft.com/office/drawing/2014/main" id="{7601E283-F39E-405B-9CA0-ADEFEAAA2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92" y="1364434"/>
            <a:ext cx="6387316" cy="28003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51084C2F-BA3E-479D-A78D-3A830DFAC819}"/>
              </a:ext>
            </a:extLst>
          </p:cNvPr>
          <p:cNvSpPr txBox="1">
            <a:spLocks/>
          </p:cNvSpPr>
          <p:nvPr/>
        </p:nvSpPr>
        <p:spPr>
          <a:xfrm>
            <a:off x="305991" y="116086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pic>
        <p:nvPicPr>
          <p:cNvPr id="22" name="Graphic 21" descr="Email">
            <a:extLst>
              <a:ext uri="{FF2B5EF4-FFF2-40B4-BE49-F238E27FC236}">
                <a16:creationId xmlns:a16="http://schemas.microsoft.com/office/drawing/2014/main" id="{2C97B1DD-D958-4004-BB32-89E6D3D3A2B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4499" y="4686300"/>
            <a:ext cx="685800" cy="685800"/>
          </a:xfrm>
          <a:prstGeom prst="rect">
            <a:avLst/>
          </a:prstGeom>
        </p:spPr>
      </p:pic>
      <p:pic>
        <p:nvPicPr>
          <p:cNvPr id="24" name="Graphic 23" descr="Magnifying glass">
            <a:extLst>
              <a:ext uri="{FF2B5EF4-FFF2-40B4-BE49-F238E27FC236}">
                <a16:creationId xmlns:a16="http://schemas.microsoft.com/office/drawing/2014/main" id="{F929E0B1-80B1-4143-A5CF-C8E8C4DD7F8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0037" y="4686300"/>
            <a:ext cx="685800" cy="685800"/>
          </a:xfrm>
          <a:prstGeom prst="rect">
            <a:avLst/>
          </a:prstGeom>
        </p:spPr>
      </p:pic>
      <p:pic>
        <p:nvPicPr>
          <p:cNvPr id="26" name="Graphic 25" descr="Document">
            <a:extLst>
              <a:ext uri="{FF2B5EF4-FFF2-40B4-BE49-F238E27FC236}">
                <a16:creationId xmlns:a16="http://schemas.microsoft.com/office/drawing/2014/main" id="{D868197C-6D08-4CB4-95DB-EBFC7DBF5982}"/>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5649" y="4686300"/>
            <a:ext cx="685800" cy="685800"/>
          </a:xfrm>
          <a:prstGeom prst="rect">
            <a:avLst/>
          </a:prstGeom>
        </p:spPr>
      </p:pic>
      <p:sp>
        <p:nvSpPr>
          <p:cNvPr id="28" name="TextBox 27">
            <a:extLst>
              <a:ext uri="{FF2B5EF4-FFF2-40B4-BE49-F238E27FC236}">
                <a16:creationId xmlns:a16="http://schemas.microsoft.com/office/drawing/2014/main" id="{7A6723F2-6F92-4C26-B192-3A8AA4A8B643}"/>
              </a:ext>
            </a:extLst>
          </p:cNvPr>
          <p:cNvSpPr txBox="1"/>
          <p:nvPr/>
        </p:nvSpPr>
        <p:spPr>
          <a:xfrm>
            <a:off x="7483795" y="4901743"/>
            <a:ext cx="14859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Search Engines</a:t>
            </a:r>
          </a:p>
        </p:txBody>
      </p:sp>
      <p:sp>
        <p:nvSpPr>
          <p:cNvPr id="29" name="TextBox 28">
            <a:extLst>
              <a:ext uri="{FF2B5EF4-FFF2-40B4-BE49-F238E27FC236}">
                <a16:creationId xmlns:a16="http://schemas.microsoft.com/office/drawing/2014/main" id="{13A3A9DB-98A1-4AB9-AA11-094162E1C6B5}"/>
              </a:ext>
            </a:extLst>
          </p:cNvPr>
          <p:cNvSpPr txBox="1"/>
          <p:nvPr/>
        </p:nvSpPr>
        <p:spPr>
          <a:xfrm>
            <a:off x="5350480" y="4824740"/>
            <a:ext cx="1371600"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Spam Filters- Email</a:t>
            </a:r>
          </a:p>
        </p:txBody>
      </p:sp>
      <p:sp>
        <p:nvSpPr>
          <p:cNvPr id="30" name="TextBox 29">
            <a:extLst>
              <a:ext uri="{FF2B5EF4-FFF2-40B4-BE49-F238E27FC236}">
                <a16:creationId xmlns:a16="http://schemas.microsoft.com/office/drawing/2014/main" id="{977BFB63-C992-4474-ADD3-ED9F1F5E1F54}"/>
              </a:ext>
            </a:extLst>
          </p:cNvPr>
          <p:cNvSpPr txBox="1"/>
          <p:nvPr/>
        </p:nvSpPr>
        <p:spPr>
          <a:xfrm>
            <a:off x="3041449" y="4686300"/>
            <a:ext cx="1257300" cy="738664"/>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Spell Check Functionality-MS Word</a:t>
            </a:r>
          </a:p>
        </p:txBody>
      </p:sp>
      <p:sp>
        <p:nvSpPr>
          <p:cNvPr id="31" name="TextBox 30">
            <a:extLst>
              <a:ext uri="{FF2B5EF4-FFF2-40B4-BE49-F238E27FC236}">
                <a16:creationId xmlns:a16="http://schemas.microsoft.com/office/drawing/2014/main" id="{54839FF6-744C-4BEC-A38A-BE44EFE8E602}"/>
              </a:ext>
            </a:extLst>
          </p:cNvPr>
          <p:cNvSpPr txBox="1"/>
          <p:nvPr/>
        </p:nvSpPr>
        <p:spPr>
          <a:xfrm>
            <a:off x="442748" y="4822778"/>
            <a:ext cx="1188635"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Common Applications</a:t>
            </a:r>
          </a:p>
        </p:txBody>
      </p:sp>
      <p:sp>
        <p:nvSpPr>
          <p:cNvPr id="1024" name="Arrow: Right 1023">
            <a:extLst>
              <a:ext uri="{FF2B5EF4-FFF2-40B4-BE49-F238E27FC236}">
                <a16:creationId xmlns:a16="http://schemas.microsoft.com/office/drawing/2014/main" id="{2D077B51-31C8-4FB2-B25D-6FC5EC7E0C48}"/>
              </a:ext>
            </a:extLst>
          </p:cNvPr>
          <p:cNvSpPr/>
          <p:nvPr/>
        </p:nvSpPr>
        <p:spPr>
          <a:xfrm>
            <a:off x="1715484" y="4872640"/>
            <a:ext cx="514350" cy="342900"/>
          </a:xfrm>
          <a:prstGeom prst="rightArrow">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itle 12"/>
          <p:cNvSpPr>
            <a:spLocks noGrp="1"/>
          </p:cNvSpPr>
          <p:nvPr>
            <p:ph type="title"/>
          </p:nvPr>
        </p:nvSpPr>
        <p:spPr>
          <a:xfrm>
            <a:off x="1" y="-25399"/>
            <a:ext cx="9143999" cy="1002135"/>
          </a:xfrm>
        </p:spPr>
        <p:txBody>
          <a:bodyPr/>
          <a:lstStyle/>
          <a:p>
            <a:r>
              <a:rPr lang="en-US" sz="2400" dirty="0"/>
              <a:t>Applications of NLP</a:t>
            </a:r>
          </a:p>
        </p:txBody>
      </p:sp>
    </p:spTree>
    <p:extLst>
      <p:ext uri="{BB962C8B-B14F-4D97-AF65-F5344CB8AC3E}">
        <p14:creationId xmlns:p14="http://schemas.microsoft.com/office/powerpoint/2010/main" val="3382412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396830"/>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tx1"/>
                </a:solidFill>
              </a:rPr>
              <a:t>Chapter 1: Introduction to NLP</a:t>
            </a:r>
            <a:br>
              <a:rPr lang="en-US" sz="2800" b="1" dirty="0">
                <a:solidFill>
                  <a:schemeClr val="tx1"/>
                </a:solidFill>
              </a:rPr>
            </a:br>
            <a:r>
              <a:rPr lang="en-US" sz="4800" b="1" dirty="0">
                <a:solidFill>
                  <a:schemeClr val="tx1"/>
                </a:solidFill>
              </a:rPr>
              <a:t>Important Tasks</a:t>
            </a:r>
          </a:p>
        </p:txBody>
      </p:sp>
    </p:spTree>
    <p:extLst>
      <p:ext uri="{BB962C8B-B14F-4D97-AF65-F5344CB8AC3E}">
        <p14:creationId xmlns:p14="http://schemas.microsoft.com/office/powerpoint/2010/main" val="3575373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FA3D224-3342-4D5C-963F-16F18F8C3FC4}"/>
              </a:ext>
            </a:extLst>
          </p:cNvPr>
          <p:cNvSpPr>
            <a:spLocks noGrp="1"/>
          </p:cNvSpPr>
          <p:nvPr>
            <p:ph type="body" sz="quarter" idx="4294967295"/>
          </p:nvPr>
        </p:nvSpPr>
        <p:spPr>
          <a:xfrm>
            <a:off x="285750" y="1600200"/>
            <a:ext cx="8686800" cy="556146"/>
          </a:xfrm>
        </p:spPr>
        <p:txBody>
          <a:bodyPr>
            <a:noAutofit/>
          </a:bodyPr>
          <a:lstStyle/>
          <a:p>
            <a:pPr marL="0" indent="0">
              <a:buNone/>
            </a:pPr>
            <a:r>
              <a:rPr lang="en-US" sz="1800" dirty="0">
                <a:latin typeface="Calibri" panose="020F0502020204030204" pitchFamily="34" charset="0"/>
                <a:cs typeface="Calibri" panose="020F0502020204030204" pitchFamily="34" charset="0"/>
              </a:rPr>
              <a:t>This section talks about different use cases and problems in the field of natural language processing:</a:t>
            </a:r>
          </a:p>
          <a:p>
            <a:pPr lvl="1" indent="0">
              <a:buNone/>
            </a:pPr>
            <a:endParaRPr lang="en-US" sz="1800" dirty="0"/>
          </a:p>
        </p:txBody>
      </p:sp>
      <p:sp>
        <p:nvSpPr>
          <p:cNvPr id="4"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Important tasks of NLP</a:t>
            </a:r>
          </a:p>
        </p:txBody>
      </p:sp>
      <p:sp>
        <p:nvSpPr>
          <p:cNvPr id="2" name="Oval 1"/>
          <p:cNvSpPr/>
          <p:nvPr/>
        </p:nvSpPr>
        <p:spPr>
          <a:xfrm>
            <a:off x="1514901" y="2579427"/>
            <a:ext cx="2470245" cy="2470245"/>
          </a:xfrm>
          <a:prstGeom prst="ellipse">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Ubuntu" panose="020B0504030602030204" pitchFamily="34" charset="0"/>
                <a:cs typeface="Arial" pitchFamily="34" charset="0"/>
              </a:rPr>
              <a:t>Task </a:t>
            </a:r>
          </a:p>
          <a:p>
            <a:pPr algn="ctr"/>
            <a:r>
              <a:rPr lang="en-US" b="1" dirty="0">
                <a:latin typeface="Ubuntu" panose="020B0504030602030204" pitchFamily="34" charset="0"/>
                <a:cs typeface="Arial" pitchFamily="34" charset="0"/>
              </a:rPr>
              <a:t>Classification</a:t>
            </a:r>
          </a:p>
        </p:txBody>
      </p:sp>
      <p:sp>
        <p:nvSpPr>
          <p:cNvPr id="6" name="Oval 5"/>
          <p:cNvSpPr/>
          <p:nvPr/>
        </p:nvSpPr>
        <p:spPr>
          <a:xfrm>
            <a:off x="4424149" y="2579427"/>
            <a:ext cx="2470245" cy="2470245"/>
          </a:xfrm>
          <a:prstGeom prst="ellipse">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Ubuntu" panose="020B0504030602030204" pitchFamily="34" charset="0"/>
                <a:cs typeface="Arial" pitchFamily="34" charset="0"/>
              </a:rPr>
              <a:t>Text Matching and Similarity</a:t>
            </a:r>
          </a:p>
        </p:txBody>
      </p:sp>
    </p:spTree>
    <p:extLst>
      <p:ext uri="{BB962C8B-B14F-4D97-AF65-F5344CB8AC3E}">
        <p14:creationId xmlns:p14="http://schemas.microsoft.com/office/powerpoint/2010/main" val="398366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FA3D224-3342-4D5C-963F-16F18F8C3FC4}"/>
              </a:ext>
            </a:extLst>
          </p:cNvPr>
          <p:cNvSpPr>
            <a:spLocks noGrp="1"/>
          </p:cNvSpPr>
          <p:nvPr>
            <p:ph type="body" sz="quarter" idx="4294967295"/>
          </p:nvPr>
        </p:nvSpPr>
        <p:spPr>
          <a:xfrm>
            <a:off x="285750" y="1600200"/>
            <a:ext cx="8686800" cy="3943350"/>
          </a:xfrm>
        </p:spPr>
        <p:txBody>
          <a:bodyPr>
            <a:normAutofit/>
          </a:bodyPr>
          <a:lstStyle/>
          <a:p>
            <a:pPr marL="0" indent="0">
              <a:buNone/>
            </a:pPr>
            <a:r>
              <a:rPr lang="en-US" b="1" dirty="0">
                <a:solidFill>
                  <a:srgbClr val="6964D1"/>
                </a:solidFill>
              </a:rPr>
              <a:t>Text Classification</a:t>
            </a:r>
          </a:p>
          <a:p>
            <a:r>
              <a:rPr lang="en-US" dirty="0">
                <a:latin typeface="Calibri" panose="020F0502020204030204" pitchFamily="34" charset="0"/>
                <a:cs typeface="Calibri" panose="020F0502020204030204" pitchFamily="34" charset="0"/>
              </a:rPr>
              <a:t>Text classification is one of the classical problem of NLP. </a:t>
            </a:r>
          </a:p>
          <a:p>
            <a:pPr lvl="1"/>
            <a:r>
              <a:rPr lang="en-US" dirty="0">
                <a:latin typeface="Calibri" panose="020F0502020204030204" pitchFamily="34" charset="0"/>
                <a:cs typeface="Calibri" panose="020F0502020204030204" pitchFamily="34" charset="0"/>
              </a:rPr>
              <a:t>Notorious examples include: Email Spam Identification, topic classification of news, sentiment classification and organization of web pages by search engines.</a:t>
            </a:r>
          </a:p>
          <a:p>
            <a:r>
              <a:rPr lang="en-US" dirty="0">
                <a:latin typeface="Calibri" panose="020F0502020204030204" pitchFamily="34" charset="0"/>
                <a:cs typeface="Calibri" panose="020F0502020204030204" pitchFamily="34" charset="0"/>
              </a:rPr>
              <a:t>Text classification, in common words is defined as </a:t>
            </a:r>
            <a:r>
              <a:rPr lang="en-US" b="1" dirty="0">
                <a:solidFill>
                  <a:srgbClr val="6964D1"/>
                </a:solidFill>
                <a:latin typeface="Calibri" panose="020F0502020204030204" pitchFamily="34" charset="0"/>
                <a:cs typeface="Calibri" panose="020F0502020204030204" pitchFamily="34" charset="0"/>
              </a:rPr>
              <a:t>a technique to systematically classify a text object (document or sentence) in one of the fixed category</a:t>
            </a:r>
            <a:r>
              <a:rPr lang="en-US" dirty="0">
                <a:latin typeface="Calibri" panose="020F0502020204030204" pitchFamily="34" charset="0"/>
                <a:cs typeface="Calibri" panose="020F0502020204030204" pitchFamily="34" charset="0"/>
              </a:rPr>
              <a:t>. It is really helpful when the amount of data is large, especially for organizing, information filtering, and storage purposes.</a:t>
            </a:r>
          </a:p>
          <a:p>
            <a:r>
              <a:rPr lang="en-US" dirty="0">
                <a:latin typeface="Calibri" panose="020F0502020204030204" pitchFamily="34" charset="0"/>
                <a:cs typeface="Calibri" panose="020F0502020204030204" pitchFamily="34" charset="0"/>
              </a:rPr>
              <a:t>A typical </a:t>
            </a:r>
            <a:r>
              <a:rPr lang="en-US" b="1" dirty="0">
                <a:solidFill>
                  <a:srgbClr val="6964D1"/>
                </a:solidFill>
                <a:latin typeface="Calibri" panose="020F0502020204030204" pitchFamily="34" charset="0"/>
                <a:cs typeface="Calibri" panose="020F0502020204030204" pitchFamily="34" charset="0"/>
              </a:rPr>
              <a:t>natural language classifier consists of two parts: (a) Training, (b) Prediction</a:t>
            </a:r>
            <a:r>
              <a:rPr lang="en-US" dirty="0">
                <a:latin typeface="Calibri" panose="020F0502020204030204" pitchFamily="34" charset="0"/>
                <a:cs typeface="Calibri" panose="020F0502020204030204" pitchFamily="34" charset="0"/>
              </a:rPr>
              <a:t>. </a:t>
            </a:r>
          </a:p>
          <a:p>
            <a:pPr lvl="1"/>
            <a:r>
              <a:rPr lang="en-US" dirty="0">
                <a:latin typeface="Calibri" panose="020F0502020204030204" pitchFamily="34" charset="0"/>
                <a:cs typeface="Calibri" panose="020F0502020204030204" pitchFamily="34" charset="0"/>
              </a:rPr>
              <a:t>Firstly the text input is processes and features are created. The machine learning models then learn these features and is used for predicting against the new text.</a:t>
            </a:r>
          </a:p>
          <a:p>
            <a:r>
              <a:rPr lang="en-US" dirty="0">
                <a:latin typeface="Calibri" panose="020F0502020204030204" pitchFamily="34" charset="0"/>
                <a:cs typeface="Calibri" panose="020F0502020204030204" pitchFamily="34" charset="0"/>
              </a:rPr>
              <a:t>The text classification model are heavily dependent upon the quality and quantity of features, while applying any machine learning model it is always a good practice to include more and more training data.</a:t>
            </a:r>
          </a:p>
          <a:p>
            <a:pPr lvl="1" indent="0">
              <a:buNone/>
            </a:pPr>
            <a:endParaRPr lang="en-US" dirty="0"/>
          </a:p>
        </p:txBody>
      </p:sp>
      <p:sp>
        <p:nvSpPr>
          <p:cNvPr id="4"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Text Classification</a:t>
            </a:r>
          </a:p>
        </p:txBody>
      </p:sp>
    </p:spTree>
    <p:extLst>
      <p:ext uri="{BB962C8B-B14F-4D97-AF65-F5344CB8AC3E}">
        <p14:creationId xmlns:p14="http://schemas.microsoft.com/office/powerpoint/2010/main" val="981858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 Visualized </a:t>
            </a:r>
          </a:p>
        </p:txBody>
      </p:sp>
      <p:pic>
        <p:nvPicPr>
          <p:cNvPr id="21506" name="Picture 2" descr="Image result for text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 y="1577950"/>
            <a:ext cx="8696325"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72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Text Matching and Similarity</a:t>
            </a:r>
          </a:p>
        </p:txBody>
      </p:sp>
      <p:sp>
        <p:nvSpPr>
          <p:cNvPr id="3" name="Text Placeholder 4">
            <a:extLst>
              <a:ext uri="{FF2B5EF4-FFF2-40B4-BE49-F238E27FC236}">
                <a16:creationId xmlns:a16="http://schemas.microsoft.com/office/drawing/2014/main" id="{5FA3D224-3342-4D5C-963F-16F18F8C3FC4}"/>
              </a:ext>
            </a:extLst>
          </p:cNvPr>
          <p:cNvSpPr txBox="1">
            <a:spLocks/>
          </p:cNvSpPr>
          <p:nvPr/>
        </p:nvSpPr>
        <p:spPr>
          <a:xfrm>
            <a:off x="228600" y="1428750"/>
            <a:ext cx="8572500" cy="4286250"/>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noAutofit/>
          </a:bodyP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6964D1"/>
                </a:solidFill>
                <a:latin typeface="Calibri" panose="020F0502020204030204" pitchFamily="34" charset="0"/>
                <a:cs typeface="Calibri" panose="020F0502020204030204" pitchFamily="34" charset="0"/>
              </a:rPr>
              <a:t>Text Matching and Similarity</a:t>
            </a:r>
          </a:p>
          <a:p>
            <a:r>
              <a:rPr lang="en-US" dirty="0">
                <a:latin typeface="Calibri" panose="020F0502020204030204" pitchFamily="34" charset="0"/>
                <a:cs typeface="Calibri" panose="020F0502020204030204" pitchFamily="34" charset="0"/>
              </a:rPr>
              <a:t>One of the important areas of NLP is the matching of text objects to find similarities. </a:t>
            </a:r>
          </a:p>
          <a:p>
            <a:pPr lvl="1"/>
            <a:r>
              <a:rPr lang="en-US" dirty="0">
                <a:latin typeface="Calibri" panose="020F0502020204030204" pitchFamily="34" charset="0"/>
                <a:cs typeface="Calibri" panose="020F0502020204030204" pitchFamily="34" charset="0"/>
              </a:rPr>
              <a:t>Important applications of text matching includes automatic spelling correction, data de-duplication and genome analysis etc.</a:t>
            </a:r>
          </a:p>
          <a:p>
            <a:r>
              <a:rPr lang="en-US" dirty="0">
                <a:latin typeface="Calibri" panose="020F0502020204030204" pitchFamily="34" charset="0"/>
                <a:cs typeface="Calibri" panose="020F0502020204030204" pitchFamily="34" charset="0"/>
              </a:rPr>
              <a:t>A number of text matching techniques are available depending upon the requirement, we will discuss the most common and advantageous one: </a:t>
            </a:r>
            <a:r>
              <a:rPr lang="en-US" b="1" dirty="0">
                <a:solidFill>
                  <a:srgbClr val="6964D1"/>
                </a:solidFill>
                <a:latin typeface="Calibri" panose="020F0502020204030204" pitchFamily="34" charset="0"/>
                <a:cs typeface="Calibri" panose="020F0502020204030204" pitchFamily="34" charset="0"/>
              </a:rPr>
              <a:t>Cosine Similarity</a:t>
            </a:r>
          </a:p>
          <a:p>
            <a:pPr lvl="1"/>
            <a:r>
              <a:rPr lang="en-US" dirty="0">
                <a:latin typeface="Calibri" panose="020F0502020204030204" pitchFamily="34" charset="0"/>
                <a:cs typeface="Calibri" panose="020F0502020204030204" pitchFamily="34" charset="0"/>
              </a:rPr>
              <a:t>When the text is represented as vector notation, a general cosine similarity can also be applied in order to measure </a:t>
            </a:r>
            <a:r>
              <a:rPr lang="en-US" dirty="0" err="1">
                <a:latin typeface="Calibri" panose="020F0502020204030204" pitchFamily="34" charset="0"/>
                <a:cs typeface="Calibri" panose="020F0502020204030204" pitchFamily="34" charset="0"/>
              </a:rPr>
              <a:t>vectorized</a:t>
            </a:r>
            <a:r>
              <a:rPr lang="en-US" dirty="0">
                <a:latin typeface="Calibri" panose="020F0502020204030204" pitchFamily="34" charset="0"/>
                <a:cs typeface="Calibri" panose="020F0502020204030204" pitchFamily="34" charset="0"/>
              </a:rPr>
              <a:t> similarity</a:t>
            </a:r>
          </a:p>
        </p:txBody>
      </p:sp>
    </p:spTree>
    <p:extLst>
      <p:ext uri="{BB962C8B-B14F-4D97-AF65-F5344CB8AC3E}">
        <p14:creationId xmlns:p14="http://schemas.microsoft.com/office/powerpoint/2010/main" val="1073574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Matching Similarity Visualized </a:t>
            </a:r>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9" y="1413738"/>
            <a:ext cx="9126011" cy="474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432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7" name="TextBox 6"/>
          <p:cNvSpPr txBox="1"/>
          <p:nvPr/>
        </p:nvSpPr>
        <p:spPr>
          <a:xfrm>
            <a:off x="306111" y="1331733"/>
            <a:ext cx="6858964" cy="2604559"/>
          </a:xfrm>
          <a:prstGeom prst="rect">
            <a:avLst/>
          </a:prstGeom>
          <a:noFill/>
        </p:spPr>
        <p:txBody>
          <a:bodyPr wrap="square" rtlCol="0">
            <a:spAutoFit/>
          </a:bodyPr>
          <a:lstStyle/>
          <a:p>
            <a:r>
              <a:rPr lang="en-US" sz="3600" b="1" dirty="0">
                <a:solidFill>
                  <a:srgbClr val="7030A0"/>
                </a:solidFill>
                <a:latin typeface="Ubuntu" panose="020B0504030602030204" pitchFamily="34" charset="0"/>
              </a:rPr>
              <a:t>Intro to </a:t>
            </a:r>
          </a:p>
          <a:p>
            <a:r>
              <a:rPr lang="en-US" sz="3600" b="1" dirty="0">
                <a:solidFill>
                  <a:srgbClr val="7030A0"/>
                </a:solidFill>
                <a:latin typeface="Ubuntu" panose="020B0504030602030204" pitchFamily="34" charset="0"/>
              </a:rPr>
              <a:t>Natural Language Processing</a:t>
            </a:r>
          </a:p>
          <a:p>
            <a:r>
              <a:rPr lang="en-US" sz="2700" dirty="0">
                <a:solidFill>
                  <a:schemeClr val="bg1">
                    <a:lumMod val="65000"/>
                  </a:schemeClr>
                </a:solidFill>
                <a:latin typeface="Ubuntu" panose="020B0504030602030204" pitchFamily="34" charset="0"/>
              </a:rPr>
              <a:t>Sunny Song, Divya UK </a:t>
            </a:r>
          </a:p>
          <a:p>
            <a:r>
              <a:rPr lang="en-US" sz="2000" dirty="0">
                <a:solidFill>
                  <a:schemeClr val="bg1">
                    <a:lumMod val="65000"/>
                  </a:schemeClr>
                </a:solidFill>
                <a:latin typeface="Ubuntu" panose="020B0504030602030204" pitchFamily="34" charset="0"/>
              </a:rPr>
              <a:t>September 5, 2018</a:t>
            </a:r>
          </a:p>
          <a:p>
            <a:endParaRPr lang="en-US" sz="825" dirty="0">
              <a:solidFill>
                <a:srgbClr val="2B0E3C"/>
              </a:solidFill>
            </a:endParaRPr>
          </a:p>
          <a:p>
            <a:endParaRPr lang="pl-PL" sz="3600" b="1" dirty="0">
              <a:solidFill>
                <a:srgbClr val="2B0E3C"/>
              </a:solidFill>
              <a:latin typeface="Ubuntu" panose="020B0504030602030204" pitchFamily="34" charset="0"/>
            </a:endParaRPr>
          </a:p>
        </p:txBody>
      </p:sp>
      <p:sp>
        <p:nvSpPr>
          <p:cNvPr id="2" name="Rectangle 1"/>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393726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3330054"/>
            <a:ext cx="9144000" cy="3527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Arial" pitchFamily="34" charset="0"/>
              <a:cs typeface="Arial" pitchFamily="34" charset="0"/>
            </a:endParaRPr>
          </a:p>
        </p:txBody>
      </p:sp>
      <p:sp>
        <p:nvSpPr>
          <p:cNvPr id="6"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Additional NLP Problems/Tasks</a:t>
            </a:r>
          </a:p>
        </p:txBody>
      </p:sp>
      <p:sp>
        <p:nvSpPr>
          <p:cNvPr id="4" name="Oval 20">
            <a:extLst>
              <a:ext uri="{FF2B5EF4-FFF2-40B4-BE49-F238E27FC236}">
                <a16:creationId xmlns:a16="http://schemas.microsoft.com/office/drawing/2014/main" id="{1EFB3510-D39A-47CF-8191-109DDF9E53D5}"/>
              </a:ext>
            </a:extLst>
          </p:cNvPr>
          <p:cNvSpPr/>
          <p:nvPr/>
        </p:nvSpPr>
        <p:spPr>
          <a:xfrm>
            <a:off x="203013" y="2311544"/>
            <a:ext cx="2076163" cy="196195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b="1" dirty="0">
                <a:latin typeface="Ubuntu" panose="020B0504030602030204" pitchFamily="34" charset="0"/>
              </a:rPr>
              <a:t>Machine Translation</a:t>
            </a:r>
          </a:p>
        </p:txBody>
      </p:sp>
      <p:sp>
        <p:nvSpPr>
          <p:cNvPr id="3" name="Rectangle 2"/>
          <p:cNvSpPr/>
          <p:nvPr/>
        </p:nvSpPr>
        <p:spPr>
          <a:xfrm>
            <a:off x="535675" y="4890341"/>
            <a:ext cx="8072651"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Automatically translate text from one human language to another by taking care of grammar, semantics and information about the real world, etc.</a:t>
            </a:r>
          </a:p>
        </p:txBody>
      </p:sp>
      <p:pic>
        <p:nvPicPr>
          <p:cNvPr id="8" name="Picture 7"/>
          <p:cNvPicPr>
            <a:picLocks noChangeAspect="1"/>
          </p:cNvPicPr>
          <p:nvPr/>
        </p:nvPicPr>
        <p:blipFill>
          <a:blip r:embed="rId2"/>
          <a:stretch>
            <a:fillRect/>
          </a:stretch>
        </p:blipFill>
        <p:spPr>
          <a:xfrm>
            <a:off x="2455174" y="2114267"/>
            <a:ext cx="6153150" cy="2438400"/>
          </a:xfrm>
          <a:prstGeom prst="rect">
            <a:avLst/>
          </a:prstGeom>
        </p:spPr>
      </p:pic>
    </p:spTree>
    <p:extLst>
      <p:ext uri="{BB962C8B-B14F-4D97-AF65-F5344CB8AC3E}">
        <p14:creationId xmlns:p14="http://schemas.microsoft.com/office/powerpoint/2010/main" val="586742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3330054"/>
            <a:ext cx="9144000" cy="3527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Arial" pitchFamily="34" charset="0"/>
              <a:cs typeface="Arial" pitchFamily="34" charset="0"/>
            </a:endParaRPr>
          </a:p>
        </p:txBody>
      </p:sp>
      <p:sp>
        <p:nvSpPr>
          <p:cNvPr id="6"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Additional NLP Problems/Tasks</a:t>
            </a:r>
          </a:p>
        </p:txBody>
      </p:sp>
      <p:sp>
        <p:nvSpPr>
          <p:cNvPr id="4" name="Oval 20">
            <a:extLst>
              <a:ext uri="{FF2B5EF4-FFF2-40B4-BE49-F238E27FC236}">
                <a16:creationId xmlns:a16="http://schemas.microsoft.com/office/drawing/2014/main" id="{1EFB3510-D39A-47CF-8191-109DDF9E53D5}"/>
              </a:ext>
            </a:extLst>
          </p:cNvPr>
          <p:cNvSpPr/>
          <p:nvPr/>
        </p:nvSpPr>
        <p:spPr>
          <a:xfrm>
            <a:off x="203013" y="2311544"/>
            <a:ext cx="2076163" cy="196195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b="1" dirty="0">
                <a:latin typeface="Ubuntu" panose="020B0504030602030204" pitchFamily="34" charset="0"/>
              </a:rPr>
              <a:t>Text Summarization</a:t>
            </a:r>
          </a:p>
        </p:txBody>
      </p:sp>
      <p:sp>
        <p:nvSpPr>
          <p:cNvPr id="3" name="Rectangle 2"/>
          <p:cNvSpPr/>
          <p:nvPr/>
        </p:nvSpPr>
        <p:spPr>
          <a:xfrm>
            <a:off x="535675" y="4890341"/>
            <a:ext cx="8072651"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Given a text article or paragraph, summarize it automatically to produce most important and relevant sentences in order.</a:t>
            </a:r>
          </a:p>
        </p:txBody>
      </p:sp>
      <p:pic>
        <p:nvPicPr>
          <p:cNvPr id="2" name="Picture 1"/>
          <p:cNvPicPr>
            <a:picLocks noChangeAspect="1"/>
          </p:cNvPicPr>
          <p:nvPr/>
        </p:nvPicPr>
        <p:blipFill>
          <a:blip r:embed="rId2"/>
          <a:stretch>
            <a:fillRect/>
          </a:stretch>
        </p:blipFill>
        <p:spPr>
          <a:xfrm>
            <a:off x="2541876" y="1838619"/>
            <a:ext cx="5974773" cy="2723677"/>
          </a:xfrm>
          <a:prstGeom prst="rect">
            <a:avLst/>
          </a:prstGeom>
        </p:spPr>
      </p:pic>
    </p:spTree>
    <p:extLst>
      <p:ext uri="{BB962C8B-B14F-4D97-AF65-F5344CB8AC3E}">
        <p14:creationId xmlns:p14="http://schemas.microsoft.com/office/powerpoint/2010/main" val="2043048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3330054"/>
            <a:ext cx="9144000" cy="3527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Arial" pitchFamily="34" charset="0"/>
              <a:cs typeface="Arial" pitchFamily="34" charset="0"/>
            </a:endParaRPr>
          </a:p>
        </p:txBody>
      </p:sp>
      <p:sp>
        <p:nvSpPr>
          <p:cNvPr id="6"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Additional NLP Problems/Tasks</a:t>
            </a:r>
          </a:p>
        </p:txBody>
      </p:sp>
      <p:sp>
        <p:nvSpPr>
          <p:cNvPr id="4" name="Oval 20">
            <a:extLst>
              <a:ext uri="{FF2B5EF4-FFF2-40B4-BE49-F238E27FC236}">
                <a16:creationId xmlns:a16="http://schemas.microsoft.com/office/drawing/2014/main" id="{1EFB3510-D39A-47CF-8191-109DDF9E53D5}"/>
              </a:ext>
            </a:extLst>
          </p:cNvPr>
          <p:cNvSpPr/>
          <p:nvPr/>
        </p:nvSpPr>
        <p:spPr>
          <a:xfrm>
            <a:off x="203013" y="2311544"/>
            <a:ext cx="2076163" cy="196195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Ubuntu" panose="020B0504030602030204" pitchFamily="34" charset="0"/>
                <a:cs typeface="Calibri" panose="020F0502020204030204" pitchFamily="34" charset="0"/>
              </a:rPr>
              <a:t>Natural Language Generation &amp; Understanding</a:t>
            </a:r>
            <a:endParaRPr lang="pt-PT" b="1" dirty="0">
              <a:solidFill>
                <a:schemeClr val="bg1"/>
              </a:solidFill>
              <a:latin typeface="Ubuntu" panose="020B0504030602030204" pitchFamily="34" charset="0"/>
            </a:endParaRPr>
          </a:p>
        </p:txBody>
      </p:sp>
      <p:sp>
        <p:nvSpPr>
          <p:cNvPr id="3" name="Rectangle 2"/>
          <p:cNvSpPr/>
          <p:nvPr/>
        </p:nvSpPr>
        <p:spPr>
          <a:xfrm>
            <a:off x="535675" y="4890341"/>
            <a:ext cx="8072651"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Convert information from computer databases or semantic intents into readable human language is called language generation. Converting chunks of text into more logical structures that are easier for computer programs to manipulate is called language understanding.</a:t>
            </a:r>
          </a:p>
        </p:txBody>
      </p:sp>
      <p:pic>
        <p:nvPicPr>
          <p:cNvPr id="8" name="Picture 7"/>
          <p:cNvPicPr>
            <a:picLocks noChangeAspect="1"/>
          </p:cNvPicPr>
          <p:nvPr/>
        </p:nvPicPr>
        <p:blipFill>
          <a:blip r:embed="rId2"/>
          <a:stretch>
            <a:fillRect/>
          </a:stretch>
        </p:blipFill>
        <p:spPr>
          <a:xfrm>
            <a:off x="2739720" y="2009396"/>
            <a:ext cx="5438769" cy="2641315"/>
          </a:xfrm>
          <a:prstGeom prst="rect">
            <a:avLst/>
          </a:prstGeom>
        </p:spPr>
      </p:pic>
    </p:spTree>
    <p:extLst>
      <p:ext uri="{BB962C8B-B14F-4D97-AF65-F5344CB8AC3E}">
        <p14:creationId xmlns:p14="http://schemas.microsoft.com/office/powerpoint/2010/main" val="255237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3330054"/>
            <a:ext cx="9144000" cy="3527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Arial" pitchFamily="34" charset="0"/>
              <a:cs typeface="Arial" pitchFamily="34" charset="0"/>
            </a:endParaRPr>
          </a:p>
        </p:txBody>
      </p:sp>
      <p:sp>
        <p:nvSpPr>
          <p:cNvPr id="6"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Additional NLP Problems/Tasks</a:t>
            </a:r>
          </a:p>
        </p:txBody>
      </p:sp>
      <p:sp>
        <p:nvSpPr>
          <p:cNvPr id="4" name="Oval 20">
            <a:extLst>
              <a:ext uri="{FF2B5EF4-FFF2-40B4-BE49-F238E27FC236}">
                <a16:creationId xmlns:a16="http://schemas.microsoft.com/office/drawing/2014/main" id="{1EFB3510-D39A-47CF-8191-109DDF9E53D5}"/>
              </a:ext>
            </a:extLst>
          </p:cNvPr>
          <p:cNvSpPr/>
          <p:nvPr/>
        </p:nvSpPr>
        <p:spPr>
          <a:xfrm>
            <a:off x="203013" y="2311544"/>
            <a:ext cx="2076163" cy="196195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Ubuntu" panose="020B0504030602030204" pitchFamily="34" charset="0"/>
                <a:cs typeface="Calibri" panose="020F0502020204030204" pitchFamily="34" charset="0"/>
              </a:rPr>
              <a:t>Optical Character Recognition</a:t>
            </a:r>
            <a:endParaRPr lang="pt-PT" b="1" dirty="0">
              <a:solidFill>
                <a:schemeClr val="bg1"/>
              </a:solidFill>
              <a:latin typeface="Ubuntu" panose="020B0504030602030204" pitchFamily="34" charset="0"/>
            </a:endParaRPr>
          </a:p>
        </p:txBody>
      </p:sp>
      <p:sp>
        <p:nvSpPr>
          <p:cNvPr id="3" name="Rectangle 2"/>
          <p:cNvSpPr/>
          <p:nvPr/>
        </p:nvSpPr>
        <p:spPr>
          <a:xfrm>
            <a:off x="535674" y="5381085"/>
            <a:ext cx="8072651"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Given an image representing printed text, determine the corresponding text.</a:t>
            </a:r>
          </a:p>
        </p:txBody>
      </p:sp>
      <p:pic>
        <p:nvPicPr>
          <p:cNvPr id="23554" name="Picture 2" descr="Image result for optical character recognition"/>
          <p:cNvPicPr>
            <a:picLocks noChangeAspect="1" noChangeArrowheads="1"/>
          </p:cNvPicPr>
          <p:nvPr/>
        </p:nvPicPr>
        <p:blipFill rotWithShape="1">
          <a:blip r:embed="rId2">
            <a:extLst>
              <a:ext uri="{28A0092B-C50C-407E-A947-70E740481C1C}">
                <a14:useLocalDpi xmlns:a14="http://schemas.microsoft.com/office/drawing/2010/main" val="0"/>
              </a:ext>
            </a:extLst>
          </a:blip>
          <a:srcRect t="10788" b="14985"/>
          <a:stretch/>
        </p:blipFill>
        <p:spPr bwMode="auto">
          <a:xfrm>
            <a:off x="2607208" y="1640132"/>
            <a:ext cx="5760800" cy="318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019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3330054"/>
            <a:ext cx="9144000" cy="3527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Arial" pitchFamily="34" charset="0"/>
              <a:cs typeface="Arial" pitchFamily="34" charset="0"/>
            </a:endParaRPr>
          </a:p>
        </p:txBody>
      </p:sp>
      <p:sp>
        <p:nvSpPr>
          <p:cNvPr id="6"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Additional NLP Problems/Tasks</a:t>
            </a:r>
          </a:p>
        </p:txBody>
      </p:sp>
      <p:sp>
        <p:nvSpPr>
          <p:cNvPr id="4" name="Oval 20">
            <a:extLst>
              <a:ext uri="{FF2B5EF4-FFF2-40B4-BE49-F238E27FC236}">
                <a16:creationId xmlns:a16="http://schemas.microsoft.com/office/drawing/2014/main" id="{1EFB3510-D39A-47CF-8191-109DDF9E53D5}"/>
              </a:ext>
            </a:extLst>
          </p:cNvPr>
          <p:cNvSpPr/>
          <p:nvPr/>
        </p:nvSpPr>
        <p:spPr>
          <a:xfrm>
            <a:off x="203013" y="2311544"/>
            <a:ext cx="2076163" cy="196195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Ubuntu" panose="020B0504030602030204" pitchFamily="34" charset="0"/>
                <a:cs typeface="Calibri" panose="020F0502020204030204" pitchFamily="34" charset="0"/>
              </a:rPr>
              <a:t>Document to Information</a:t>
            </a:r>
            <a:endParaRPr lang="pt-PT" b="1" dirty="0">
              <a:solidFill>
                <a:schemeClr val="bg1"/>
              </a:solidFill>
              <a:latin typeface="Ubuntu" panose="020B0504030602030204" pitchFamily="34" charset="0"/>
            </a:endParaRPr>
          </a:p>
        </p:txBody>
      </p:sp>
      <p:sp>
        <p:nvSpPr>
          <p:cNvPr id="3" name="Rectangle 2"/>
          <p:cNvSpPr/>
          <p:nvPr/>
        </p:nvSpPr>
        <p:spPr>
          <a:xfrm>
            <a:off x="535674" y="5381085"/>
            <a:ext cx="8072651"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This involves parsing of textual data present in documents (websites, files, pdfs and images) to analyzable and clean format.</a:t>
            </a:r>
          </a:p>
        </p:txBody>
      </p:sp>
      <p:pic>
        <p:nvPicPr>
          <p:cNvPr id="25602" name="Picture 2" descr="Image result for documents online"/>
          <p:cNvPicPr>
            <a:picLocks noChangeAspect="1" noChangeArrowheads="1"/>
          </p:cNvPicPr>
          <p:nvPr/>
        </p:nvPicPr>
        <p:blipFill rotWithShape="1">
          <a:blip r:embed="rId2">
            <a:extLst>
              <a:ext uri="{28A0092B-C50C-407E-A947-70E740481C1C}">
                <a14:useLocalDpi xmlns:a14="http://schemas.microsoft.com/office/drawing/2010/main" val="0"/>
              </a:ext>
            </a:extLst>
          </a:blip>
          <a:srcRect t="5113"/>
          <a:stretch/>
        </p:blipFill>
        <p:spPr bwMode="auto">
          <a:xfrm>
            <a:off x="2727503" y="1583140"/>
            <a:ext cx="5678771" cy="3288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5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pic>
        <p:nvPicPr>
          <p:cNvPr id="5" name="Picture 4">
            <a:extLst>
              <a:ext uri="{FF2B5EF4-FFF2-40B4-BE49-F238E27FC236}">
                <a16:creationId xmlns:a16="http://schemas.microsoft.com/office/drawing/2014/main" id="{DB9227B8-C3A0-49F2-A442-7EAE1C789A74}"/>
              </a:ext>
            </a:extLst>
          </p:cNvPr>
          <p:cNvPicPr>
            <a:picLocks noChangeAspect="1"/>
          </p:cNvPicPr>
          <p:nvPr/>
        </p:nvPicPr>
        <p:blipFill>
          <a:blip r:embed="rId2"/>
          <a:stretch>
            <a:fillRect/>
          </a:stretch>
        </p:blipFill>
        <p:spPr>
          <a:xfrm>
            <a:off x="2384947" y="908622"/>
            <a:ext cx="3551829" cy="54779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Rounded Corners 5">
            <a:extLst>
              <a:ext uri="{FF2B5EF4-FFF2-40B4-BE49-F238E27FC236}">
                <a16:creationId xmlns:a16="http://schemas.microsoft.com/office/drawing/2014/main" id="{B87BE10A-5C45-41A3-8FB8-34ACF56772ED}"/>
              </a:ext>
            </a:extLst>
          </p:cNvPr>
          <p:cNvSpPr/>
          <p:nvPr/>
        </p:nvSpPr>
        <p:spPr>
          <a:xfrm>
            <a:off x="5715000" y="2777443"/>
            <a:ext cx="3314700" cy="1876568"/>
          </a:xfrm>
          <a:prstGeom prst="round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alibri" panose="020F0502020204030204" pitchFamily="34" charset="0"/>
                <a:cs typeface="Calibri" panose="020F0502020204030204" pitchFamily="34" charset="0"/>
              </a:rPr>
              <a:t>Feature engineering is the process of generating or deriving features (attributes or an individual measurable property) from raw data or corpus that will help us develop NLP applications or solve NLP-related problems</a:t>
            </a:r>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Development Life Cycle</a:t>
            </a:r>
          </a:p>
        </p:txBody>
      </p:sp>
    </p:spTree>
    <p:extLst>
      <p:ext uri="{BB962C8B-B14F-4D97-AF65-F5344CB8AC3E}">
        <p14:creationId xmlns:p14="http://schemas.microsoft.com/office/powerpoint/2010/main" val="3385494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a:t>
            </a:r>
          </a:p>
        </p:txBody>
      </p:sp>
      <p:sp>
        <p:nvSpPr>
          <p:cNvPr id="3" name="TextBox 2"/>
          <p:cNvSpPr txBox="1"/>
          <p:nvPr/>
        </p:nvSpPr>
        <p:spPr>
          <a:xfrm>
            <a:off x="1768413" y="2861969"/>
            <a:ext cx="5179661" cy="2028761"/>
          </a:xfrm>
          <a:prstGeom prst="rect">
            <a:avLst/>
          </a:prstGeom>
          <a:noFill/>
        </p:spPr>
        <p:txBody>
          <a:bodyPr wrap="square" rtlCol="0">
            <a:spAutoFit/>
          </a:bodyPr>
          <a:lstStyle/>
          <a:p>
            <a:pPr>
              <a:spcAft>
                <a:spcPts val="450"/>
              </a:spcAft>
            </a:pPr>
            <a:r>
              <a:rPr lang="en-US" sz="1500" dirty="0">
                <a:latin typeface="Arial" pitchFamily="34" charset="0"/>
                <a:cs typeface="Arial" pitchFamily="34" charset="0"/>
              </a:rPr>
              <a:t>Which of the following </a:t>
            </a:r>
            <a:r>
              <a:rPr lang="en-US" sz="1500" dirty="0" err="1">
                <a:latin typeface="Arial" pitchFamily="34" charset="0"/>
                <a:cs typeface="Arial" pitchFamily="34" charset="0"/>
              </a:rPr>
              <a:t>voicebots</a:t>
            </a:r>
            <a:r>
              <a:rPr lang="en-US" sz="1500" dirty="0">
                <a:latin typeface="Arial" pitchFamily="34" charset="0"/>
                <a:cs typeface="Arial" pitchFamily="34" charset="0"/>
              </a:rPr>
              <a:t> have you used? (multiple selection) </a:t>
            </a:r>
          </a:p>
          <a:p>
            <a:pPr marL="285750" indent="-285750">
              <a:spcAft>
                <a:spcPts val="450"/>
              </a:spcAft>
              <a:buFont typeface="Arial" panose="020B0604020202020204" pitchFamily="34" charset="0"/>
              <a:buChar char="•"/>
            </a:pPr>
            <a:r>
              <a:rPr lang="en-US" sz="1500" dirty="0">
                <a:latin typeface="Arial" pitchFamily="34" charset="0"/>
                <a:cs typeface="Arial" pitchFamily="34" charset="0"/>
              </a:rPr>
              <a:t>Apple Siri</a:t>
            </a:r>
          </a:p>
          <a:p>
            <a:pPr marL="285750" indent="-285750">
              <a:spcAft>
                <a:spcPts val="450"/>
              </a:spcAft>
              <a:buFont typeface="Arial" panose="020B0604020202020204" pitchFamily="34" charset="0"/>
              <a:buChar char="•"/>
            </a:pPr>
            <a:r>
              <a:rPr lang="en-US" sz="1500" dirty="0">
                <a:latin typeface="Arial" pitchFamily="34" charset="0"/>
                <a:cs typeface="Arial" pitchFamily="34" charset="0"/>
              </a:rPr>
              <a:t>Google Home</a:t>
            </a:r>
          </a:p>
          <a:p>
            <a:pPr marL="285750" indent="-285750">
              <a:spcAft>
                <a:spcPts val="450"/>
              </a:spcAft>
              <a:buFont typeface="Arial" panose="020B0604020202020204" pitchFamily="34" charset="0"/>
              <a:buChar char="•"/>
            </a:pPr>
            <a:r>
              <a:rPr lang="en-US" sz="1500" dirty="0">
                <a:latin typeface="Arial" pitchFamily="34" charset="0"/>
                <a:cs typeface="Arial" pitchFamily="34" charset="0"/>
              </a:rPr>
              <a:t>Amazon Alexa</a:t>
            </a:r>
          </a:p>
          <a:p>
            <a:pPr marL="285750" indent="-285750">
              <a:spcAft>
                <a:spcPts val="450"/>
              </a:spcAft>
              <a:buFont typeface="Arial" panose="020B0604020202020204" pitchFamily="34" charset="0"/>
              <a:buChar char="•"/>
            </a:pPr>
            <a:r>
              <a:rPr lang="en-US" sz="1500" dirty="0">
                <a:latin typeface="Arial" pitchFamily="34" charset="0"/>
                <a:cs typeface="Arial" pitchFamily="34" charset="0"/>
              </a:rPr>
              <a:t>Other</a:t>
            </a:r>
          </a:p>
          <a:p>
            <a:pPr marL="285750" indent="-285750">
              <a:spcAft>
                <a:spcPts val="450"/>
              </a:spcAft>
              <a:buFont typeface="Arial" panose="020B0604020202020204" pitchFamily="34" charset="0"/>
              <a:buChar char="•"/>
            </a:pPr>
            <a:r>
              <a:rPr lang="en-US" sz="1500" dirty="0">
                <a:latin typeface="Arial" pitchFamily="34" charset="0"/>
                <a:cs typeface="Arial" pitchFamily="34" charset="0"/>
              </a:rPr>
              <a:t>None</a:t>
            </a:r>
          </a:p>
        </p:txBody>
      </p:sp>
      <p:sp>
        <p:nvSpPr>
          <p:cNvPr id="4" name="Rectangle 3"/>
          <p:cNvSpPr/>
          <p:nvPr/>
        </p:nvSpPr>
        <p:spPr>
          <a:xfrm>
            <a:off x="0" y="0"/>
            <a:ext cx="9127998" cy="2577638"/>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latin typeface="Ubuntu" panose="020B0504030602030204" pitchFamily="34" charset="0"/>
                <a:cs typeface="Arial" pitchFamily="34" charset="0"/>
              </a:rPr>
              <a:t>SKYPE POLL</a:t>
            </a:r>
          </a:p>
        </p:txBody>
      </p:sp>
      <p:sp>
        <p:nvSpPr>
          <p:cNvPr id="5" name="Rectangle 4"/>
          <p:cNvSpPr/>
          <p:nvPr/>
        </p:nvSpPr>
        <p:spPr>
          <a:xfrm>
            <a:off x="0" y="4837910"/>
            <a:ext cx="9127998" cy="2020090"/>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latin typeface="Ubuntu" panose="020B0504030602030204" pitchFamily="34" charset="0"/>
                <a:cs typeface="Arial" pitchFamily="34" charset="0"/>
              </a:rPr>
              <a:t>SKYPE POLL</a:t>
            </a:r>
          </a:p>
        </p:txBody>
      </p:sp>
    </p:spTree>
    <p:extLst>
      <p:ext uri="{BB962C8B-B14F-4D97-AF65-F5344CB8AC3E}">
        <p14:creationId xmlns:p14="http://schemas.microsoft.com/office/powerpoint/2010/main" val="3059084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396830"/>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tx1"/>
                </a:solidFill>
              </a:rPr>
              <a:t>Chapter 2:</a:t>
            </a:r>
            <a:br>
              <a:rPr lang="en-US" sz="2800" b="1" dirty="0">
                <a:solidFill>
                  <a:schemeClr val="tx1"/>
                </a:solidFill>
              </a:rPr>
            </a:br>
            <a:r>
              <a:rPr lang="en-US" sz="4800" b="1" dirty="0">
                <a:solidFill>
                  <a:schemeClr val="tx1"/>
                </a:solidFill>
              </a:rPr>
              <a:t>Use Cases</a:t>
            </a:r>
          </a:p>
        </p:txBody>
      </p:sp>
    </p:spTree>
    <p:extLst>
      <p:ext uri="{BB962C8B-B14F-4D97-AF65-F5344CB8AC3E}">
        <p14:creationId xmlns:p14="http://schemas.microsoft.com/office/powerpoint/2010/main" val="1026315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396830"/>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2: Use Cases</a:t>
            </a:r>
            <a:br>
              <a:rPr lang="en-US" sz="2800" b="1" dirty="0">
                <a:solidFill>
                  <a:schemeClr val="bg1"/>
                </a:solidFill>
              </a:rPr>
            </a:br>
            <a:r>
              <a:rPr lang="en-US" sz="4400" b="1" dirty="0">
                <a:solidFill>
                  <a:schemeClr val="bg1"/>
                </a:solidFill>
                <a:latin typeface="Ubuntu" panose="020B0504030602030204" pitchFamily="34" charset="0"/>
              </a:rPr>
              <a:t>Automatic Ticket Categorization for an IT &amp; Networking Major</a:t>
            </a:r>
            <a:endParaRPr lang="en-US" sz="4000" b="1" dirty="0">
              <a:solidFill>
                <a:schemeClr val="bg1"/>
              </a:solidFill>
              <a:latin typeface="Ubuntu" panose="020B0504030602030204" pitchFamily="34" charset="0"/>
            </a:endParaRPr>
          </a:p>
        </p:txBody>
      </p:sp>
    </p:spTree>
    <p:extLst>
      <p:ext uri="{BB962C8B-B14F-4D97-AF65-F5344CB8AC3E}">
        <p14:creationId xmlns:p14="http://schemas.microsoft.com/office/powerpoint/2010/main" val="952643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Overview</a:t>
            </a:r>
          </a:p>
        </p:txBody>
      </p:sp>
      <p:sp>
        <p:nvSpPr>
          <p:cNvPr id="4" name="TextBox 3"/>
          <p:cNvSpPr txBox="1"/>
          <p:nvPr/>
        </p:nvSpPr>
        <p:spPr>
          <a:xfrm>
            <a:off x="307927" y="1312760"/>
            <a:ext cx="8093122" cy="278948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Case Study #1: </a:t>
            </a:r>
            <a:r>
              <a:rPr lang="en-US" dirty="0">
                <a:latin typeface="Calibri" panose="020F0502020204030204" pitchFamily="34" charset="0"/>
                <a:cs typeface="Calibri" panose="020F0502020204030204" pitchFamily="34" charset="0"/>
              </a:rPr>
              <a:t>Automatic Ticket Categorization for an IT &amp; Networking Major</a:t>
            </a:r>
          </a:p>
          <a:p>
            <a:pPr>
              <a:spcAft>
                <a:spcPts val="600"/>
              </a:spcAft>
            </a:pPr>
            <a:r>
              <a:rPr lang="en-US" b="1" dirty="0">
                <a:latin typeface="Calibri" panose="020F0502020204030204" pitchFamily="34" charset="0"/>
                <a:cs typeface="Calibri" panose="020F0502020204030204" pitchFamily="34" charset="0"/>
              </a:rPr>
              <a:t> </a:t>
            </a:r>
            <a:endParaRPr lang="en-US" sz="1600" b="1" dirty="0">
              <a:latin typeface="Calibri" panose="020F0502020204030204" pitchFamily="34" charset="0"/>
              <a:cs typeface="Calibri" panose="020F0502020204030204" pitchFamily="34" charset="0"/>
            </a:endParaRP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Client has a huge portfolio of products which are supported internally/ by vendors</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Hundreds of tickets against issues faced are reported each day </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These tickets are then manually categorized by the support personnel</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Client wants to automate the process of ticket categorization to help reduce the downtime and improve ticket resolution time</a:t>
            </a:r>
          </a:p>
          <a:p>
            <a:pPr marL="285750" indent="-285750">
              <a:spcAft>
                <a:spcPts val="600"/>
              </a:spcAf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p:txBody>
      </p:sp>
      <p:pic>
        <p:nvPicPr>
          <p:cNvPr id="20486" name="Picture 6" descr="Image result for paper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260" y="4003843"/>
            <a:ext cx="3290455" cy="216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36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pic>
        <p:nvPicPr>
          <p:cNvPr id="196610" name="Picture 2" descr="Sunny S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34" y="1905272"/>
            <a:ext cx="2146882" cy="2146882"/>
          </a:xfrm>
          <a:prstGeom prst="ellipse">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9863" y="4209592"/>
            <a:ext cx="1976823" cy="1006429"/>
          </a:xfrm>
          <a:prstGeom prst="rect">
            <a:avLst/>
          </a:prstGeom>
          <a:noFill/>
        </p:spPr>
        <p:txBody>
          <a:bodyPr wrap="none" rtlCol="0">
            <a:spAutoFit/>
          </a:bodyPr>
          <a:lstStyle/>
          <a:p>
            <a:pPr algn="ctr">
              <a:lnSpc>
                <a:spcPct val="90000"/>
              </a:lnSpc>
            </a:pPr>
            <a:r>
              <a:rPr lang="en-US" sz="1400" b="1" dirty="0">
                <a:solidFill>
                  <a:srgbClr val="6964D1"/>
                </a:solidFill>
              </a:rPr>
              <a:t>Moderator: </a:t>
            </a:r>
          </a:p>
          <a:p>
            <a:pPr algn="ctr">
              <a:lnSpc>
                <a:spcPct val="90000"/>
              </a:lnSpc>
            </a:pPr>
            <a:r>
              <a:rPr lang="en-US" sz="2400" b="1" dirty="0">
                <a:solidFill>
                  <a:srgbClr val="6964D1"/>
                </a:solidFill>
              </a:rPr>
              <a:t>Sunny Song</a:t>
            </a:r>
          </a:p>
          <a:p>
            <a:pPr algn="ctr">
              <a:lnSpc>
                <a:spcPct val="90000"/>
              </a:lnSpc>
            </a:pPr>
            <a:r>
              <a:rPr lang="en-US" sz="1400" dirty="0">
                <a:solidFill>
                  <a:srgbClr val="6964D1"/>
                </a:solidFill>
              </a:rPr>
              <a:t>Apps Services</a:t>
            </a:r>
          </a:p>
          <a:p>
            <a:pPr algn="ctr">
              <a:lnSpc>
                <a:spcPct val="90000"/>
              </a:lnSpc>
            </a:pPr>
            <a:r>
              <a:rPr lang="en-US" sz="1400" dirty="0">
                <a:solidFill>
                  <a:srgbClr val="6964D1"/>
                </a:solidFill>
              </a:rPr>
              <a:t>North America</a:t>
            </a:r>
          </a:p>
        </p:txBody>
      </p:sp>
      <p:sp>
        <p:nvSpPr>
          <p:cNvPr id="10" name="TextBox 9"/>
          <p:cNvSpPr txBox="1"/>
          <p:nvPr/>
        </p:nvSpPr>
        <p:spPr>
          <a:xfrm>
            <a:off x="3301681" y="4209591"/>
            <a:ext cx="2356479" cy="1006429"/>
          </a:xfrm>
          <a:prstGeom prst="rect">
            <a:avLst/>
          </a:prstGeom>
          <a:noFill/>
        </p:spPr>
        <p:txBody>
          <a:bodyPr wrap="none" rtlCol="0">
            <a:spAutoFit/>
          </a:bodyPr>
          <a:lstStyle/>
          <a:p>
            <a:pPr algn="ctr">
              <a:lnSpc>
                <a:spcPct val="90000"/>
              </a:lnSpc>
            </a:pPr>
            <a:r>
              <a:rPr lang="en-US" sz="1400" b="1" dirty="0">
                <a:solidFill>
                  <a:srgbClr val="6964D1"/>
                </a:solidFill>
              </a:rPr>
              <a:t>Speaker: </a:t>
            </a:r>
          </a:p>
          <a:p>
            <a:pPr algn="ctr">
              <a:lnSpc>
                <a:spcPct val="90000"/>
              </a:lnSpc>
            </a:pPr>
            <a:r>
              <a:rPr lang="en-US" sz="2400" b="1" dirty="0">
                <a:solidFill>
                  <a:srgbClr val="6964D1"/>
                </a:solidFill>
              </a:rPr>
              <a:t>Divya UK</a:t>
            </a:r>
          </a:p>
          <a:p>
            <a:pPr algn="ctr">
              <a:lnSpc>
                <a:spcPct val="90000"/>
              </a:lnSpc>
            </a:pPr>
            <a:r>
              <a:rPr lang="en-US" sz="1400" dirty="0">
                <a:solidFill>
                  <a:srgbClr val="6964D1"/>
                </a:solidFill>
              </a:rPr>
              <a:t>Data Science and Analytics</a:t>
            </a:r>
          </a:p>
          <a:p>
            <a:pPr algn="ctr">
              <a:lnSpc>
                <a:spcPct val="90000"/>
              </a:lnSpc>
            </a:pPr>
            <a:r>
              <a:rPr lang="en-US" sz="1400" dirty="0">
                <a:solidFill>
                  <a:srgbClr val="6964D1"/>
                </a:solidFill>
              </a:rPr>
              <a:t>India</a:t>
            </a:r>
          </a:p>
        </p:txBody>
      </p:sp>
      <p:pic>
        <p:nvPicPr>
          <p:cNvPr id="2" name="Picture 1"/>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10652" b="10652"/>
          <a:stretch/>
        </p:blipFill>
        <p:spPr>
          <a:xfrm>
            <a:off x="3404692" y="1905272"/>
            <a:ext cx="2146882" cy="2146882"/>
          </a:xfrm>
          <a:prstGeom prst="ellipse">
            <a:avLst/>
          </a:prstGeom>
        </p:spPr>
      </p:pic>
      <p:sp>
        <p:nvSpPr>
          <p:cNvPr id="7" name="TextBox 6"/>
          <p:cNvSpPr txBox="1"/>
          <p:nvPr/>
        </p:nvSpPr>
        <p:spPr>
          <a:xfrm>
            <a:off x="5889263" y="4209592"/>
            <a:ext cx="2869696" cy="1006429"/>
          </a:xfrm>
          <a:prstGeom prst="rect">
            <a:avLst/>
          </a:prstGeom>
          <a:noFill/>
        </p:spPr>
        <p:txBody>
          <a:bodyPr wrap="none" rtlCol="0">
            <a:spAutoFit/>
          </a:bodyPr>
          <a:lstStyle/>
          <a:p>
            <a:pPr algn="ctr">
              <a:lnSpc>
                <a:spcPct val="90000"/>
              </a:lnSpc>
            </a:pPr>
            <a:r>
              <a:rPr lang="en-US" sz="1400" b="1" dirty="0">
                <a:solidFill>
                  <a:srgbClr val="6964D1"/>
                </a:solidFill>
              </a:rPr>
              <a:t>Speaker: </a:t>
            </a:r>
          </a:p>
          <a:p>
            <a:pPr algn="ctr">
              <a:lnSpc>
                <a:spcPct val="90000"/>
              </a:lnSpc>
            </a:pPr>
            <a:r>
              <a:rPr lang="en-US" sz="2400" b="1" dirty="0" err="1">
                <a:solidFill>
                  <a:srgbClr val="6964D1"/>
                </a:solidFill>
              </a:rPr>
              <a:t>Kirtyanand</a:t>
            </a:r>
            <a:r>
              <a:rPr lang="en-US" sz="2400" b="1" dirty="0">
                <a:solidFill>
                  <a:srgbClr val="6964D1"/>
                </a:solidFill>
              </a:rPr>
              <a:t> Mishra</a:t>
            </a:r>
          </a:p>
          <a:p>
            <a:pPr algn="ctr">
              <a:lnSpc>
                <a:spcPct val="90000"/>
              </a:lnSpc>
            </a:pPr>
            <a:r>
              <a:rPr lang="en-US" sz="1400" dirty="0">
                <a:solidFill>
                  <a:srgbClr val="6964D1"/>
                </a:solidFill>
              </a:rPr>
              <a:t>Data Science and Analytics</a:t>
            </a:r>
          </a:p>
          <a:p>
            <a:pPr algn="ctr">
              <a:lnSpc>
                <a:spcPct val="90000"/>
              </a:lnSpc>
            </a:pPr>
            <a:r>
              <a:rPr lang="en-US" sz="1400" dirty="0">
                <a:solidFill>
                  <a:srgbClr val="6964D1"/>
                </a:solidFill>
              </a:rPr>
              <a:t>India</a:t>
            </a:r>
          </a:p>
        </p:txBody>
      </p:sp>
      <p:pic>
        <p:nvPicPr>
          <p:cNvPr id="8" name="Picture 7"/>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6701" b="6701"/>
          <a:stretch/>
        </p:blipFill>
        <p:spPr>
          <a:xfrm>
            <a:off x="6283155" y="1905272"/>
            <a:ext cx="2146882" cy="2146882"/>
          </a:xfrm>
          <a:prstGeom prst="ellipse">
            <a:avLst/>
          </a:prstGeom>
        </p:spPr>
      </p:pic>
    </p:spTree>
    <p:extLst>
      <p:ext uri="{BB962C8B-B14F-4D97-AF65-F5344CB8AC3E}">
        <p14:creationId xmlns:p14="http://schemas.microsoft.com/office/powerpoint/2010/main" val="2666687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02477" y="3946895"/>
            <a:ext cx="4139045" cy="2381250"/>
          </a:xfrm>
          <a:prstGeom prst="rect">
            <a:avLst/>
          </a:prstGeom>
        </p:spPr>
      </p:pic>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Challenge/Issues</a:t>
            </a:r>
          </a:p>
        </p:txBody>
      </p:sp>
      <p:sp>
        <p:nvSpPr>
          <p:cNvPr id="4" name="TextBox 3"/>
          <p:cNvSpPr txBox="1"/>
          <p:nvPr/>
        </p:nvSpPr>
        <p:spPr>
          <a:xfrm>
            <a:off x="307927" y="1312760"/>
            <a:ext cx="8093122" cy="3729226"/>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Case Study #1: </a:t>
            </a:r>
            <a:r>
              <a:rPr lang="en-US" dirty="0">
                <a:latin typeface="Calibri" panose="020F0502020204030204" pitchFamily="34" charset="0"/>
                <a:cs typeface="Calibri" panose="020F0502020204030204" pitchFamily="34" charset="0"/>
              </a:rPr>
              <a:t>Automatic Ticket Categorization for an IT &amp; Networking Major</a:t>
            </a:r>
          </a:p>
          <a:p>
            <a:pPr>
              <a:spcAft>
                <a:spcPts val="600"/>
              </a:spcAft>
            </a:pPr>
            <a:r>
              <a:rPr lang="en-US" b="1" dirty="0">
                <a:latin typeface="Calibri" panose="020F0502020204030204" pitchFamily="34" charset="0"/>
                <a:cs typeface="Calibri" panose="020F0502020204030204" pitchFamily="34" charset="0"/>
              </a:rPr>
              <a:t> </a:t>
            </a:r>
            <a:endParaRPr lang="en-US" sz="1600" b="1" dirty="0">
              <a:latin typeface="Calibri" panose="020F0502020204030204" pitchFamily="34" charset="0"/>
              <a:cs typeface="Calibri" panose="020F0502020204030204" pitchFamily="34" charset="0"/>
            </a:endParaRPr>
          </a:p>
          <a:p>
            <a:pPr marL="285750" lvl="1" indent="-285750" defTabSz="718317">
              <a:spcBef>
                <a:spcPct val="30000"/>
              </a:spcBef>
              <a:spcAft>
                <a:spcPts val="225"/>
              </a:spcAft>
              <a:buClr>
                <a:srgbClr val="762C7C"/>
              </a:buClr>
              <a:buSzPct val="100000"/>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Client wants to build an application which automatically categorizes incoming tickets into predefined operational/resolution codes</a:t>
            </a:r>
          </a:p>
          <a:p>
            <a:pPr marL="285750" lvl="1" indent="-285750" defTabSz="718317">
              <a:spcBef>
                <a:spcPct val="30000"/>
              </a:spcBef>
              <a:spcAft>
                <a:spcPts val="225"/>
              </a:spcAft>
              <a:buClr>
                <a:srgbClr val="762C7C"/>
              </a:buClr>
              <a:buSzPct val="100000"/>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The classification accuracy should be consistently high</a:t>
            </a:r>
          </a:p>
          <a:p>
            <a:pPr marL="285750" lvl="1" indent="-285750" defTabSz="718317">
              <a:spcBef>
                <a:spcPct val="30000"/>
              </a:spcBef>
              <a:spcAft>
                <a:spcPts val="225"/>
              </a:spcAft>
              <a:buClr>
                <a:srgbClr val="762C7C"/>
              </a:buClr>
              <a:buSzPct val="100000"/>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The algorithms/models used should be able to learn based on new tickets and also through the feedback provided by the human agents</a:t>
            </a:r>
          </a:p>
          <a:p>
            <a:pPr marL="285750" lvl="1" indent="-285750" defTabSz="718317">
              <a:spcBef>
                <a:spcPct val="30000"/>
              </a:spcBef>
              <a:spcAft>
                <a:spcPts val="225"/>
              </a:spcAft>
              <a:buClr>
                <a:srgbClr val="762C7C"/>
              </a:buClr>
              <a:buSzPct val="100000"/>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For non-repetitive tickets, the system should recommend service/resolution codes to the human agents</a:t>
            </a:r>
          </a:p>
          <a:p>
            <a:pPr marL="69974" lvl="1" indent="-69974" defTabSz="718317">
              <a:spcBef>
                <a:spcPct val="30000"/>
              </a:spcBef>
              <a:spcAft>
                <a:spcPts val="225"/>
              </a:spcAft>
              <a:buClr>
                <a:srgbClr val="762C7C"/>
              </a:buClr>
              <a:buSzPct val="100000"/>
              <a:buFont typeface="Wingdings" pitchFamily="2" charset="2"/>
              <a:buChar char="§"/>
              <a:tabLst>
                <a:tab pos="4848225" algn="r"/>
              </a:tabLst>
              <a:defRPr/>
            </a:pPr>
            <a:endParaRPr lang="en-US" dirty="0">
              <a:solidFill>
                <a:srgbClr val="494949"/>
              </a:solidFill>
              <a:latin typeface="Calibri" pitchFamily="34" charset="0"/>
              <a:cs typeface="Calibri" pitchFamily="34" charset="0"/>
            </a:endParaRPr>
          </a:p>
          <a:p>
            <a:pPr marL="285750" indent="-285750">
              <a:spcAft>
                <a:spcPts val="600"/>
              </a:spcAf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3426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Solution</a:t>
            </a:r>
          </a:p>
        </p:txBody>
      </p:sp>
      <p:sp>
        <p:nvSpPr>
          <p:cNvPr id="4" name="TextBox 3"/>
          <p:cNvSpPr txBox="1"/>
          <p:nvPr/>
        </p:nvSpPr>
        <p:spPr>
          <a:xfrm>
            <a:off x="307926" y="1312760"/>
            <a:ext cx="8631357" cy="3837974"/>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Case Study #1: </a:t>
            </a:r>
            <a:r>
              <a:rPr lang="en-US" dirty="0">
                <a:latin typeface="Calibri" panose="020F0502020204030204" pitchFamily="34" charset="0"/>
                <a:cs typeface="Calibri" panose="020F0502020204030204" pitchFamily="34" charset="0"/>
              </a:rPr>
              <a:t>Automatic Ticket Categorization for an IT &amp; Networking Major</a:t>
            </a:r>
          </a:p>
          <a:p>
            <a:pPr>
              <a:spcAft>
                <a:spcPts val="600"/>
              </a:spcAft>
            </a:pPr>
            <a:r>
              <a:rPr lang="en-US" b="1" dirty="0">
                <a:latin typeface="Calibri" panose="020F0502020204030204" pitchFamily="34" charset="0"/>
                <a:cs typeface="Calibri" panose="020F0502020204030204" pitchFamily="34" charset="0"/>
              </a:rPr>
              <a:t> </a:t>
            </a:r>
            <a:endParaRPr lang="en-US" sz="1600" b="1" dirty="0">
              <a:latin typeface="Calibri" panose="020F0502020204030204" pitchFamily="34" charset="0"/>
              <a:cs typeface="Calibri" panose="020F0502020204030204" pitchFamily="34" charset="0"/>
            </a:endParaRPr>
          </a:p>
          <a:p>
            <a:pPr marL="0" lvl="1" indent="-69974" defTabSz="718317" fontAlgn="base">
              <a:spcBef>
                <a:spcPct val="30000"/>
              </a:spcBef>
              <a:spcAft>
                <a:spcPts val="225"/>
              </a:spcAft>
              <a:buClr>
                <a:srgbClr val="762C7C"/>
              </a:buClr>
              <a:tabLst>
                <a:tab pos="4848225" algn="r"/>
              </a:tabLst>
              <a:defRPr/>
            </a:pPr>
            <a:r>
              <a:rPr lang="en-US" b="1" dirty="0">
                <a:solidFill>
                  <a:srgbClr val="494949"/>
                </a:solidFill>
                <a:latin typeface="Calibri" pitchFamily="34" charset="0"/>
                <a:cs typeface="Calibri" pitchFamily="34" charset="0"/>
              </a:rPr>
              <a:t>Capgemini built a solution involving SVD and SVM to automatically categorize tickets </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Ticket description is cleaned and analyzed for patterns</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SVD reduces large number of textual “features” into a smaller number while preserving the information conveyed</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The statistical algorithm (SVM) is trained on these patterns to make service/resolution code recommendations</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Feedback mechanism is incorporated for improving accuracy</a:t>
            </a:r>
          </a:p>
          <a:p>
            <a:pPr marL="69974" lvl="1" indent="-69974" defTabSz="718317">
              <a:spcBef>
                <a:spcPct val="30000"/>
              </a:spcBef>
              <a:spcAft>
                <a:spcPts val="225"/>
              </a:spcAft>
              <a:buClr>
                <a:srgbClr val="762C7C"/>
              </a:buClr>
              <a:buSzPct val="100000"/>
              <a:buFont typeface="Wingdings" pitchFamily="2" charset="2"/>
              <a:buChar char="§"/>
              <a:tabLst>
                <a:tab pos="4848225" algn="r"/>
              </a:tabLst>
              <a:defRPr/>
            </a:pPr>
            <a:endParaRPr lang="en-US" dirty="0">
              <a:solidFill>
                <a:srgbClr val="494949"/>
              </a:solidFill>
              <a:latin typeface="Calibri" pitchFamily="34" charset="0"/>
              <a:cs typeface="Calibri" pitchFamily="34" charset="0"/>
            </a:endParaRPr>
          </a:p>
          <a:p>
            <a:pPr marL="285750" indent="-285750">
              <a:spcAft>
                <a:spcPts val="600"/>
              </a:spcAf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p:txBody>
      </p:sp>
      <p:sp>
        <p:nvSpPr>
          <p:cNvPr id="15" name="Rectangle 4"/>
          <p:cNvSpPr>
            <a:spLocks noChangeArrowheads="1"/>
          </p:cNvSpPr>
          <p:nvPr>
            <p:custDataLst>
              <p:tags r:id="rId1"/>
            </p:custDataLst>
          </p:nvPr>
        </p:nvSpPr>
        <p:spPr bwMode="auto">
          <a:xfrm>
            <a:off x="307926" y="4845003"/>
            <a:ext cx="1914524" cy="1315611"/>
          </a:xfrm>
          <a:prstGeom prst="rect">
            <a:avLst/>
          </a:prstGeom>
          <a:solidFill>
            <a:schemeClr val="bg1"/>
          </a:solidFill>
          <a:ln w="9525">
            <a:solidFill>
              <a:schemeClr val="bg1">
                <a:lumMod val="65000"/>
              </a:schemeClr>
            </a:solidFill>
            <a:miter lim="800000"/>
            <a:headEnd/>
            <a:tailEnd/>
          </a:ln>
          <a:effectLst>
            <a:outerShdw blurRad="50800" dist="38099" dir="2700015" rotWithShape="0">
              <a:scrgbClr r="0" g="0" b="0">
                <a:alpha val="40000"/>
              </a:scrgbClr>
            </a:outerShdw>
          </a:effectLst>
        </p:spPr>
        <p:txBody>
          <a:bodyPr lIns="67500" rIns="27000"/>
          <a:lstStyle/>
          <a:p>
            <a:pPr marL="47625" algn="ctr" defTabSz="718317" eaLnBrk="0" hangingPunct="0">
              <a:buClr>
                <a:srgbClr val="E47E1A"/>
              </a:buClr>
              <a:buSzPct val="100000"/>
            </a:pPr>
            <a:r>
              <a:rPr lang="en-US" sz="1400" dirty="0">
                <a:solidFill>
                  <a:srgbClr val="000000"/>
                </a:solidFill>
                <a:latin typeface="Calibri"/>
                <a:cs typeface="Calibri"/>
                <a:sym typeface="Calibri"/>
              </a:rPr>
              <a:t>Interface for accuracy assessment</a:t>
            </a:r>
          </a:p>
        </p:txBody>
      </p:sp>
      <p:sp>
        <p:nvSpPr>
          <p:cNvPr id="16" name="Rectangle 4"/>
          <p:cNvSpPr>
            <a:spLocks noChangeArrowheads="1"/>
          </p:cNvSpPr>
          <p:nvPr>
            <p:custDataLst>
              <p:tags r:id="rId2"/>
            </p:custDataLst>
          </p:nvPr>
        </p:nvSpPr>
        <p:spPr bwMode="auto">
          <a:xfrm>
            <a:off x="2358926" y="4844439"/>
            <a:ext cx="1977070" cy="1320257"/>
          </a:xfrm>
          <a:prstGeom prst="rect">
            <a:avLst/>
          </a:prstGeom>
          <a:solidFill>
            <a:schemeClr val="bg1"/>
          </a:solidFill>
          <a:ln w="9525">
            <a:solidFill>
              <a:schemeClr val="bg1">
                <a:lumMod val="65000"/>
              </a:schemeClr>
            </a:solidFill>
            <a:miter lim="800000"/>
            <a:headEnd/>
            <a:tailEnd/>
          </a:ln>
          <a:effectLst>
            <a:outerShdw blurRad="50800" dist="38099" dir="2700015" rotWithShape="0">
              <a:scrgbClr r="0" g="0" b="0">
                <a:alpha val="40000"/>
              </a:scrgbClr>
            </a:outerShdw>
          </a:effectLst>
        </p:spPr>
        <p:txBody>
          <a:bodyPr lIns="67500" rIns="27000"/>
          <a:lstStyle/>
          <a:p>
            <a:pPr marL="47625" algn="ctr" defTabSz="718317" eaLnBrk="0" hangingPunct="0">
              <a:buClr>
                <a:srgbClr val="E47E1A"/>
              </a:buClr>
              <a:buSzPct val="100000"/>
            </a:pPr>
            <a:r>
              <a:rPr lang="en-US" sz="1400" dirty="0">
                <a:solidFill>
                  <a:srgbClr val="000000"/>
                </a:solidFill>
                <a:latin typeface="Calibri"/>
                <a:cs typeface="Calibri"/>
                <a:sym typeface="Calibri"/>
              </a:rPr>
              <a:t>Interface to visualize the tickets</a:t>
            </a:r>
          </a:p>
        </p:txBody>
      </p:sp>
      <p:grpSp>
        <p:nvGrpSpPr>
          <p:cNvPr id="17" name="Group 16">
            <a:extLst>
              <a:ext uri="{FF2B5EF4-FFF2-40B4-BE49-F238E27FC236}">
                <a16:creationId xmlns:a16="http://schemas.microsoft.com/office/drawing/2014/main" id="{E23B7DDC-5F11-4CCF-9237-C4675C2E49F8}"/>
              </a:ext>
            </a:extLst>
          </p:cNvPr>
          <p:cNvGrpSpPr/>
          <p:nvPr/>
        </p:nvGrpSpPr>
        <p:grpSpPr>
          <a:xfrm>
            <a:off x="4472472" y="4843618"/>
            <a:ext cx="1918811" cy="1316996"/>
            <a:chOff x="8835564" y="3928732"/>
            <a:chExt cx="2558415" cy="1319305"/>
          </a:xfrm>
          <a:effectLst/>
        </p:grpSpPr>
        <p:pic>
          <p:nvPicPr>
            <p:cNvPr id="18" name="Picture 2"/>
            <p:cNvPicPr>
              <a:picLocks noChangeAspect="1" noChangeArrowheads="1"/>
            </p:cNvPicPr>
            <p:nvPr/>
          </p:nvPicPr>
          <p:blipFill>
            <a:blip r:embed="rId5" cstate="email"/>
            <a:srcRect/>
            <a:stretch>
              <a:fillRect/>
            </a:stretch>
          </p:blipFill>
          <p:spPr bwMode="auto">
            <a:xfrm>
              <a:off x="8845711" y="4191000"/>
              <a:ext cx="2548268" cy="1057037"/>
            </a:xfrm>
            <a:prstGeom prst="rect">
              <a:avLst/>
            </a:prstGeom>
            <a:ln>
              <a:noFill/>
            </a:ln>
            <a:effectLst>
              <a:outerShdw blurRad="190500" algn="tl" rotWithShape="0">
                <a:srgbClr val="000000">
                  <a:alpha val="70000"/>
                </a:srgbClr>
              </a:outerShdw>
            </a:effectLst>
          </p:spPr>
        </p:pic>
        <p:sp>
          <p:nvSpPr>
            <p:cNvPr id="19" name="Rectangle 4"/>
            <p:cNvSpPr>
              <a:spLocks noChangeArrowheads="1"/>
            </p:cNvSpPr>
            <p:nvPr>
              <p:custDataLst>
                <p:tags r:id="rId3"/>
              </p:custDataLst>
            </p:nvPr>
          </p:nvSpPr>
          <p:spPr bwMode="auto">
            <a:xfrm>
              <a:off x="8835564" y="3928732"/>
              <a:ext cx="2552699" cy="262120"/>
            </a:xfrm>
            <a:prstGeom prst="rect">
              <a:avLst/>
            </a:prstGeom>
            <a:solidFill>
              <a:schemeClr val="bg1"/>
            </a:solidFill>
            <a:ln w="9525">
              <a:solidFill>
                <a:schemeClr val="bg2">
                  <a:lumMod val="75000"/>
                </a:schemeClr>
              </a:solidFill>
              <a:miter lim="800000"/>
              <a:headEnd/>
              <a:tailEnd/>
            </a:ln>
            <a:effectLst>
              <a:outerShdw blurRad="50800" dist="38099" dir="2700015" rotWithShape="0">
                <a:scrgbClr r="0" g="0" b="0">
                  <a:alpha val="40000"/>
                </a:scrgbClr>
              </a:outerShdw>
            </a:effectLst>
          </p:spPr>
          <p:txBody>
            <a:bodyPr lIns="67500" rIns="27000"/>
            <a:lstStyle/>
            <a:p>
              <a:pPr marL="47625" algn="ctr" defTabSz="718317" eaLnBrk="0" hangingPunct="0">
                <a:buClr>
                  <a:srgbClr val="E47E1A"/>
                </a:buClr>
                <a:buSzPct val="100000"/>
              </a:pPr>
              <a:r>
                <a:rPr lang="en-US" sz="1400" dirty="0">
                  <a:solidFill>
                    <a:srgbClr val="000000"/>
                  </a:solidFill>
                  <a:latin typeface="Calibri"/>
                  <a:cs typeface="Calibri"/>
                  <a:sym typeface="Calibri"/>
                </a:rPr>
                <a:t>Solution Architecture</a:t>
              </a:r>
            </a:p>
          </p:txBody>
        </p:sp>
      </p:grpSp>
      <p:pic>
        <p:nvPicPr>
          <p:cNvPr id="20" name="Picture 4"/>
          <p:cNvPicPr>
            <a:picLocks noChangeArrowheads="1"/>
          </p:cNvPicPr>
          <p:nvPr/>
        </p:nvPicPr>
        <p:blipFill>
          <a:blip r:embed="rId6" cstate="email"/>
          <a:srcRect/>
          <a:stretch>
            <a:fillRect/>
          </a:stretch>
        </p:blipFill>
        <p:spPr bwMode="auto">
          <a:xfrm>
            <a:off x="2323951" y="5321510"/>
            <a:ext cx="2019377" cy="826519"/>
          </a:xfrm>
          <a:prstGeom prst="rect">
            <a:avLst/>
          </a:prstGeom>
          <a:ln>
            <a:noFill/>
          </a:ln>
          <a:effectLst>
            <a:softEdge rad="112500"/>
          </a:effectLst>
        </p:spPr>
      </p:pic>
      <p:pic>
        <p:nvPicPr>
          <p:cNvPr id="21" name="Picture 6"/>
          <p:cNvPicPr>
            <a:picLocks noChangeArrowheads="1"/>
          </p:cNvPicPr>
          <p:nvPr/>
        </p:nvPicPr>
        <p:blipFill>
          <a:blip r:embed="rId7" cstate="email"/>
          <a:srcRect/>
          <a:stretch>
            <a:fillRect/>
          </a:stretch>
        </p:blipFill>
        <p:spPr bwMode="auto">
          <a:xfrm>
            <a:off x="328524" y="5347929"/>
            <a:ext cx="1893925" cy="800100"/>
          </a:xfrm>
          <a:prstGeom prst="rect">
            <a:avLst/>
          </a:prstGeom>
          <a:ln>
            <a:noFill/>
          </a:ln>
          <a:effectLst>
            <a:softEdge rad="112500"/>
          </a:effectLst>
        </p:spPr>
      </p:pic>
      <p:sp>
        <p:nvSpPr>
          <p:cNvPr id="22" name="Rectangle 3"/>
          <p:cNvSpPr>
            <a:spLocks noChangeArrowheads="1"/>
          </p:cNvSpPr>
          <p:nvPr/>
        </p:nvSpPr>
        <p:spPr bwMode="auto">
          <a:xfrm>
            <a:off x="7341466" y="4816977"/>
            <a:ext cx="2318152" cy="312672"/>
          </a:xfrm>
          <a:prstGeom prst="rect">
            <a:avLst/>
          </a:prstGeom>
          <a:noFill/>
          <a:ln w="6350" algn="ctr">
            <a:noFill/>
            <a:miter lim="800000"/>
            <a:headEnd/>
            <a:tailEnd/>
          </a:ln>
        </p:spPr>
        <p:txBody>
          <a:bodyPr lIns="68576" tIns="34289" rIns="68576" bIns="34289" anchor="ctr"/>
          <a:lstStyle/>
          <a:p>
            <a:pPr defTabSz="718317">
              <a:lnSpc>
                <a:spcPct val="90000"/>
              </a:lnSpc>
            </a:pPr>
            <a:r>
              <a:rPr lang="en-GB" sz="1600" b="1" dirty="0">
                <a:solidFill>
                  <a:srgbClr val="6964D1"/>
                </a:solidFill>
                <a:cs typeface="Arial" pitchFamily="34" charset="0"/>
              </a:rPr>
              <a:t>Tools</a:t>
            </a:r>
          </a:p>
        </p:txBody>
      </p:sp>
      <p:sp>
        <p:nvSpPr>
          <p:cNvPr id="23" name="Rectangle 4"/>
          <p:cNvSpPr>
            <a:spLocks noChangeArrowheads="1"/>
          </p:cNvSpPr>
          <p:nvPr/>
        </p:nvSpPr>
        <p:spPr bwMode="auto">
          <a:xfrm>
            <a:off x="6556046" y="5150734"/>
            <a:ext cx="2383237" cy="997295"/>
          </a:xfrm>
          <a:prstGeom prst="roundRect">
            <a:avLst>
              <a:gd name="adj" fmla="val 7346"/>
            </a:avLst>
          </a:prstGeom>
          <a:solidFill>
            <a:srgbClr val="6964D1"/>
          </a:solidFill>
          <a:ln w="6350" algn="ctr">
            <a:noFill/>
            <a:miter lim="800000"/>
            <a:headEnd/>
            <a:tailEnd/>
          </a:ln>
        </p:spPr>
        <p:txBody>
          <a:bodyPr lIns="67496" tIns="68580" rIns="67496" bIns="67496"/>
          <a:lstStyle/>
          <a:p>
            <a:pPr marL="0" lvl="1" defTabSz="718317">
              <a:spcBef>
                <a:spcPct val="30000"/>
              </a:spcBef>
              <a:buClr>
                <a:srgbClr val="762C7C"/>
              </a:buClr>
            </a:pPr>
            <a:r>
              <a:rPr lang="en-GB" sz="1200" b="1" dirty="0">
                <a:solidFill>
                  <a:schemeClr val="bg1"/>
                </a:solidFill>
                <a:latin typeface="Calibri" pitchFamily="34" charset="0"/>
                <a:cs typeface="Calibri" pitchFamily="34" charset="0"/>
              </a:rPr>
              <a:t>Algorithm Development – Python </a:t>
            </a:r>
          </a:p>
          <a:p>
            <a:pPr marL="0" lvl="1" defTabSz="718317">
              <a:spcBef>
                <a:spcPct val="30000"/>
              </a:spcBef>
              <a:buClr>
                <a:srgbClr val="762C7C"/>
              </a:buClr>
            </a:pPr>
            <a:r>
              <a:rPr lang="en-GB" sz="1200" b="1" dirty="0">
                <a:solidFill>
                  <a:schemeClr val="bg1"/>
                </a:solidFill>
                <a:latin typeface="Calibri" pitchFamily="34" charset="0"/>
                <a:cs typeface="Calibri" pitchFamily="34" charset="0"/>
              </a:rPr>
              <a:t>Algorithm Used – Singular Value Decomposition, Support Vector Machine </a:t>
            </a:r>
          </a:p>
        </p:txBody>
      </p:sp>
    </p:spTree>
    <p:extLst>
      <p:ext uri="{BB962C8B-B14F-4D97-AF65-F5344CB8AC3E}">
        <p14:creationId xmlns:p14="http://schemas.microsoft.com/office/powerpoint/2010/main" val="1045967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Benefits</a:t>
            </a:r>
          </a:p>
        </p:txBody>
      </p:sp>
      <p:sp>
        <p:nvSpPr>
          <p:cNvPr id="4" name="TextBox 3"/>
          <p:cNvSpPr txBox="1"/>
          <p:nvPr/>
        </p:nvSpPr>
        <p:spPr>
          <a:xfrm>
            <a:off x="307926" y="1312760"/>
            <a:ext cx="8631357" cy="3515834"/>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Case Study #1: </a:t>
            </a:r>
            <a:r>
              <a:rPr lang="en-US" dirty="0">
                <a:latin typeface="Calibri" panose="020F0502020204030204" pitchFamily="34" charset="0"/>
                <a:cs typeface="Calibri" panose="020F0502020204030204" pitchFamily="34" charset="0"/>
              </a:rPr>
              <a:t>Automatic Ticket Categorization for an IT &amp; Networking Major</a:t>
            </a:r>
          </a:p>
          <a:p>
            <a:pPr>
              <a:spcAft>
                <a:spcPts val="600"/>
              </a:spcAft>
            </a:pPr>
            <a:r>
              <a:rPr lang="en-US" b="1" dirty="0">
                <a:latin typeface="Calibri" panose="020F0502020204030204" pitchFamily="34" charset="0"/>
                <a:cs typeface="Calibri" panose="020F0502020204030204" pitchFamily="34" charset="0"/>
              </a:rPr>
              <a:t> </a:t>
            </a:r>
            <a:endParaRPr lang="en-US" sz="1600" b="1" dirty="0">
              <a:latin typeface="Calibri" panose="020F0502020204030204" pitchFamily="34" charset="0"/>
              <a:cs typeface="Calibri" panose="020F0502020204030204" pitchFamily="34" charset="0"/>
            </a:endParaRPr>
          </a:p>
          <a:p>
            <a:pPr marL="285750" lvl="1" indent="-285750" defTabSz="718317">
              <a:spcBef>
                <a:spcPct val="30000"/>
              </a:spcBef>
              <a:buClr>
                <a:srgbClr val="762C7C"/>
              </a:buClr>
              <a:buFont typeface="Arial" panose="020B0604020202020204" pitchFamily="34" charset="0"/>
              <a:buChar char="•"/>
            </a:pPr>
            <a:r>
              <a:rPr lang="en-GB" dirty="0">
                <a:solidFill>
                  <a:srgbClr val="494949"/>
                </a:solidFill>
                <a:latin typeface="Calibri" pitchFamily="34" charset="0"/>
                <a:ea typeface="Arial Unicode MS" pitchFamily="34" charset="-128"/>
                <a:cs typeface="Calibri" pitchFamily="34" charset="0"/>
              </a:rPr>
              <a:t>Automation of incident categorization</a:t>
            </a:r>
          </a:p>
          <a:p>
            <a:pPr marL="285750" lvl="1" indent="-285750" defTabSz="718317">
              <a:spcBef>
                <a:spcPct val="30000"/>
              </a:spcBef>
              <a:buClr>
                <a:srgbClr val="762C7C"/>
              </a:buClr>
              <a:buFont typeface="Arial" panose="020B0604020202020204" pitchFamily="34" charset="0"/>
              <a:buChar char="•"/>
            </a:pPr>
            <a:r>
              <a:rPr lang="en-US" dirty="0">
                <a:solidFill>
                  <a:srgbClr val="494949"/>
                </a:solidFill>
                <a:latin typeface="Calibri" pitchFamily="34" charset="0"/>
                <a:ea typeface="Arial Unicode MS" pitchFamily="34" charset="-128"/>
                <a:cs typeface="Calibri" pitchFamily="34" charset="0"/>
              </a:rPr>
              <a:t>Faster resolution of incidents based on the identified service/resolution category</a:t>
            </a:r>
          </a:p>
          <a:p>
            <a:pPr marL="285750" lvl="1" indent="-285750" defTabSz="718317">
              <a:spcBef>
                <a:spcPct val="30000"/>
              </a:spcBef>
              <a:buClr>
                <a:srgbClr val="762C7C"/>
              </a:buClr>
              <a:buFont typeface="Arial" panose="020B0604020202020204" pitchFamily="34" charset="0"/>
              <a:buChar char="•"/>
            </a:pPr>
            <a:r>
              <a:rPr lang="en-US" dirty="0">
                <a:solidFill>
                  <a:srgbClr val="494949"/>
                </a:solidFill>
                <a:latin typeface="Calibri" pitchFamily="34" charset="0"/>
                <a:ea typeface="Arial Unicode MS" pitchFamily="34" charset="-128"/>
                <a:cs typeface="Calibri" pitchFamily="34" charset="0"/>
              </a:rPr>
              <a:t>Visual analysis of the accuracy to help take corrective actions</a:t>
            </a:r>
          </a:p>
          <a:p>
            <a:pPr marL="285750" lvl="1" indent="-285750" defTabSz="718317">
              <a:spcBef>
                <a:spcPct val="30000"/>
              </a:spcBef>
              <a:buClr>
                <a:srgbClr val="762C7C"/>
              </a:buClr>
              <a:buFont typeface="Arial" panose="020B0604020202020204" pitchFamily="34" charset="0"/>
              <a:buChar char="•"/>
            </a:pPr>
            <a:r>
              <a:rPr lang="en-US" dirty="0">
                <a:solidFill>
                  <a:srgbClr val="494949"/>
                </a:solidFill>
                <a:latin typeface="Calibri" pitchFamily="34" charset="0"/>
                <a:ea typeface="Arial Unicode MS" pitchFamily="34" charset="-128"/>
                <a:cs typeface="Calibri" pitchFamily="34" charset="0"/>
              </a:rPr>
              <a:t>Objective ticket resolution identification based on textual information</a:t>
            </a:r>
          </a:p>
          <a:p>
            <a:pPr marL="285750" lvl="1" indent="-285750" defTabSz="718317">
              <a:spcBef>
                <a:spcPct val="30000"/>
              </a:spcBef>
              <a:buClr>
                <a:srgbClr val="762C7C"/>
              </a:buClr>
              <a:buFont typeface="Arial" panose="020B0604020202020204" pitchFamily="34" charset="0"/>
              <a:buChar char="•"/>
            </a:pPr>
            <a:r>
              <a:rPr lang="en-US" dirty="0">
                <a:solidFill>
                  <a:srgbClr val="494949"/>
                </a:solidFill>
                <a:latin typeface="Calibri" pitchFamily="34" charset="0"/>
                <a:ea typeface="Arial Unicode MS" pitchFamily="34" charset="-128"/>
                <a:cs typeface="Calibri" pitchFamily="34" charset="0"/>
              </a:rPr>
              <a:t>Reduction in costs incurred due to longer downtime</a:t>
            </a:r>
          </a:p>
          <a:p>
            <a:pPr marL="285750" lvl="1" indent="-285750" defTabSz="718317">
              <a:spcBef>
                <a:spcPct val="30000"/>
              </a:spcBef>
              <a:buClr>
                <a:srgbClr val="762C7C"/>
              </a:buClr>
              <a:buFont typeface="Arial" panose="020B0604020202020204" pitchFamily="34" charset="0"/>
              <a:buChar char="•"/>
            </a:pPr>
            <a:r>
              <a:rPr lang="en-US" dirty="0">
                <a:solidFill>
                  <a:srgbClr val="494949"/>
                </a:solidFill>
                <a:latin typeface="Calibri" pitchFamily="34" charset="0"/>
                <a:ea typeface="Arial Unicode MS" pitchFamily="34" charset="-128"/>
                <a:cs typeface="Calibri" pitchFamily="34" charset="0"/>
              </a:rPr>
              <a:t>Higher efficiency achieved</a:t>
            </a:r>
          </a:p>
          <a:p>
            <a:pPr marL="0" lvl="1" defTabSz="718317">
              <a:spcBef>
                <a:spcPct val="30000"/>
              </a:spcBef>
              <a:spcAft>
                <a:spcPts val="225"/>
              </a:spcAft>
              <a:buClr>
                <a:srgbClr val="762C7C"/>
              </a:buClr>
              <a:buSzPct val="100000"/>
              <a:tabLst>
                <a:tab pos="4848225" algn="r"/>
              </a:tabLst>
              <a:defRPr/>
            </a:pPr>
            <a:endParaRPr lang="en-US" dirty="0">
              <a:solidFill>
                <a:srgbClr val="494949"/>
              </a:solidFill>
              <a:latin typeface="Calibri" pitchFamily="34" charset="0"/>
              <a:cs typeface="Calibri" pitchFamily="34" charset="0"/>
            </a:endParaRPr>
          </a:p>
          <a:p>
            <a:pPr marL="285750" indent="-285750">
              <a:spcAft>
                <a:spcPts val="600"/>
              </a:spcAf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p:txBody>
      </p:sp>
      <p:sp>
        <p:nvSpPr>
          <p:cNvPr id="18" name="Rectangle 4"/>
          <p:cNvSpPr>
            <a:spLocks noChangeArrowheads="1"/>
          </p:cNvSpPr>
          <p:nvPr>
            <p:custDataLst>
              <p:tags r:id="rId1"/>
            </p:custDataLst>
          </p:nvPr>
        </p:nvSpPr>
        <p:spPr bwMode="auto">
          <a:xfrm>
            <a:off x="307926" y="4325668"/>
            <a:ext cx="1914524" cy="1315611"/>
          </a:xfrm>
          <a:prstGeom prst="rect">
            <a:avLst/>
          </a:prstGeom>
          <a:solidFill>
            <a:schemeClr val="bg1"/>
          </a:solidFill>
          <a:ln w="9525">
            <a:solidFill>
              <a:schemeClr val="bg1">
                <a:lumMod val="65000"/>
              </a:schemeClr>
            </a:solidFill>
            <a:miter lim="800000"/>
            <a:headEnd/>
            <a:tailEnd/>
          </a:ln>
          <a:effectLst>
            <a:outerShdw blurRad="50800" dist="38099" dir="2700015" rotWithShape="0">
              <a:scrgbClr r="0" g="0" b="0">
                <a:alpha val="40000"/>
              </a:scrgbClr>
            </a:outerShdw>
          </a:effectLst>
        </p:spPr>
        <p:txBody>
          <a:bodyPr lIns="67500" rIns="27000"/>
          <a:lstStyle/>
          <a:p>
            <a:pPr marL="47625" algn="ctr" defTabSz="718317" eaLnBrk="0" hangingPunct="0">
              <a:buClr>
                <a:srgbClr val="E47E1A"/>
              </a:buClr>
              <a:buSzPct val="100000"/>
            </a:pPr>
            <a:r>
              <a:rPr lang="en-US" sz="1400" dirty="0">
                <a:solidFill>
                  <a:srgbClr val="000000"/>
                </a:solidFill>
                <a:latin typeface="Calibri"/>
                <a:cs typeface="Calibri"/>
                <a:sym typeface="Calibri"/>
              </a:rPr>
              <a:t>Interface for accuracy assessment</a:t>
            </a:r>
          </a:p>
        </p:txBody>
      </p:sp>
      <p:sp>
        <p:nvSpPr>
          <p:cNvPr id="19" name="Rectangle 4"/>
          <p:cNvSpPr>
            <a:spLocks noChangeArrowheads="1"/>
          </p:cNvSpPr>
          <p:nvPr>
            <p:custDataLst>
              <p:tags r:id="rId2"/>
            </p:custDataLst>
          </p:nvPr>
        </p:nvSpPr>
        <p:spPr bwMode="auto">
          <a:xfrm>
            <a:off x="2358926" y="4325104"/>
            <a:ext cx="1977070" cy="1320257"/>
          </a:xfrm>
          <a:prstGeom prst="rect">
            <a:avLst/>
          </a:prstGeom>
          <a:solidFill>
            <a:schemeClr val="bg1"/>
          </a:solidFill>
          <a:ln w="9525">
            <a:solidFill>
              <a:schemeClr val="bg1">
                <a:lumMod val="65000"/>
              </a:schemeClr>
            </a:solidFill>
            <a:miter lim="800000"/>
            <a:headEnd/>
            <a:tailEnd/>
          </a:ln>
          <a:effectLst>
            <a:outerShdw blurRad="50800" dist="38099" dir="2700015" rotWithShape="0">
              <a:scrgbClr r="0" g="0" b="0">
                <a:alpha val="40000"/>
              </a:scrgbClr>
            </a:outerShdw>
          </a:effectLst>
        </p:spPr>
        <p:txBody>
          <a:bodyPr lIns="67500" rIns="27000"/>
          <a:lstStyle/>
          <a:p>
            <a:pPr marL="47625" algn="ctr" defTabSz="718317" eaLnBrk="0" hangingPunct="0">
              <a:buClr>
                <a:srgbClr val="E47E1A"/>
              </a:buClr>
              <a:buSzPct val="100000"/>
            </a:pPr>
            <a:r>
              <a:rPr lang="en-US" sz="1400" dirty="0">
                <a:solidFill>
                  <a:srgbClr val="000000"/>
                </a:solidFill>
                <a:latin typeface="Calibri"/>
                <a:cs typeface="Calibri"/>
                <a:sym typeface="Calibri"/>
              </a:rPr>
              <a:t>Interface to visualize the tickets</a:t>
            </a:r>
          </a:p>
        </p:txBody>
      </p:sp>
      <p:grpSp>
        <p:nvGrpSpPr>
          <p:cNvPr id="20" name="Group 19">
            <a:extLst>
              <a:ext uri="{FF2B5EF4-FFF2-40B4-BE49-F238E27FC236}">
                <a16:creationId xmlns:a16="http://schemas.microsoft.com/office/drawing/2014/main" id="{E23B7DDC-5F11-4CCF-9237-C4675C2E49F8}"/>
              </a:ext>
            </a:extLst>
          </p:cNvPr>
          <p:cNvGrpSpPr/>
          <p:nvPr/>
        </p:nvGrpSpPr>
        <p:grpSpPr>
          <a:xfrm>
            <a:off x="4472472" y="4324283"/>
            <a:ext cx="1918811" cy="1316996"/>
            <a:chOff x="8835564" y="3928732"/>
            <a:chExt cx="2558415" cy="1319305"/>
          </a:xfrm>
          <a:effectLst/>
        </p:grpSpPr>
        <p:pic>
          <p:nvPicPr>
            <p:cNvPr id="21" name="Picture 2"/>
            <p:cNvPicPr>
              <a:picLocks noChangeAspect="1" noChangeArrowheads="1"/>
            </p:cNvPicPr>
            <p:nvPr/>
          </p:nvPicPr>
          <p:blipFill>
            <a:blip r:embed="rId5" cstate="email"/>
            <a:srcRect/>
            <a:stretch>
              <a:fillRect/>
            </a:stretch>
          </p:blipFill>
          <p:spPr bwMode="auto">
            <a:xfrm>
              <a:off x="8845711" y="4191000"/>
              <a:ext cx="2548268" cy="1057037"/>
            </a:xfrm>
            <a:prstGeom prst="rect">
              <a:avLst/>
            </a:prstGeom>
            <a:ln>
              <a:noFill/>
            </a:ln>
            <a:effectLst>
              <a:outerShdw blurRad="190500" algn="tl" rotWithShape="0">
                <a:srgbClr val="000000">
                  <a:alpha val="70000"/>
                </a:srgbClr>
              </a:outerShdw>
            </a:effectLst>
          </p:spPr>
        </p:pic>
        <p:sp>
          <p:nvSpPr>
            <p:cNvPr id="22" name="Rectangle 4"/>
            <p:cNvSpPr>
              <a:spLocks noChangeArrowheads="1"/>
            </p:cNvSpPr>
            <p:nvPr>
              <p:custDataLst>
                <p:tags r:id="rId3"/>
              </p:custDataLst>
            </p:nvPr>
          </p:nvSpPr>
          <p:spPr bwMode="auto">
            <a:xfrm>
              <a:off x="8835564" y="3928732"/>
              <a:ext cx="2552699" cy="262120"/>
            </a:xfrm>
            <a:prstGeom prst="rect">
              <a:avLst/>
            </a:prstGeom>
            <a:solidFill>
              <a:schemeClr val="bg1"/>
            </a:solidFill>
            <a:ln w="9525">
              <a:solidFill>
                <a:schemeClr val="bg2">
                  <a:lumMod val="75000"/>
                </a:schemeClr>
              </a:solidFill>
              <a:miter lim="800000"/>
              <a:headEnd/>
              <a:tailEnd/>
            </a:ln>
            <a:effectLst>
              <a:outerShdw blurRad="50800" dist="38099" dir="2700015" rotWithShape="0">
                <a:scrgbClr r="0" g="0" b="0">
                  <a:alpha val="40000"/>
                </a:scrgbClr>
              </a:outerShdw>
            </a:effectLst>
          </p:spPr>
          <p:txBody>
            <a:bodyPr lIns="67500" rIns="27000"/>
            <a:lstStyle/>
            <a:p>
              <a:pPr marL="47625" algn="ctr" defTabSz="718317" eaLnBrk="0" hangingPunct="0">
                <a:buClr>
                  <a:srgbClr val="E47E1A"/>
                </a:buClr>
                <a:buSzPct val="100000"/>
              </a:pPr>
              <a:r>
                <a:rPr lang="en-US" sz="1400" dirty="0">
                  <a:solidFill>
                    <a:srgbClr val="000000"/>
                  </a:solidFill>
                  <a:latin typeface="Calibri"/>
                  <a:cs typeface="Calibri"/>
                  <a:sym typeface="Calibri"/>
                </a:rPr>
                <a:t>Solution Architecture</a:t>
              </a:r>
            </a:p>
          </p:txBody>
        </p:sp>
      </p:grpSp>
      <p:pic>
        <p:nvPicPr>
          <p:cNvPr id="23" name="Picture 4"/>
          <p:cNvPicPr>
            <a:picLocks noChangeArrowheads="1"/>
          </p:cNvPicPr>
          <p:nvPr/>
        </p:nvPicPr>
        <p:blipFill>
          <a:blip r:embed="rId6" cstate="email"/>
          <a:srcRect/>
          <a:stretch>
            <a:fillRect/>
          </a:stretch>
        </p:blipFill>
        <p:spPr bwMode="auto">
          <a:xfrm>
            <a:off x="2323951" y="4802175"/>
            <a:ext cx="2019377" cy="826519"/>
          </a:xfrm>
          <a:prstGeom prst="rect">
            <a:avLst/>
          </a:prstGeom>
          <a:ln>
            <a:noFill/>
          </a:ln>
          <a:effectLst>
            <a:softEdge rad="112500"/>
          </a:effectLst>
        </p:spPr>
      </p:pic>
      <p:pic>
        <p:nvPicPr>
          <p:cNvPr id="24" name="Picture 6"/>
          <p:cNvPicPr>
            <a:picLocks noChangeArrowheads="1"/>
          </p:cNvPicPr>
          <p:nvPr/>
        </p:nvPicPr>
        <p:blipFill>
          <a:blip r:embed="rId7" cstate="email"/>
          <a:srcRect/>
          <a:stretch>
            <a:fillRect/>
          </a:stretch>
        </p:blipFill>
        <p:spPr bwMode="auto">
          <a:xfrm>
            <a:off x="328524" y="4828594"/>
            <a:ext cx="1893925" cy="800100"/>
          </a:xfrm>
          <a:prstGeom prst="rect">
            <a:avLst/>
          </a:prstGeom>
          <a:ln>
            <a:noFill/>
          </a:ln>
          <a:effectLst>
            <a:softEdge rad="112500"/>
          </a:effectLst>
        </p:spPr>
      </p:pic>
      <p:sp>
        <p:nvSpPr>
          <p:cNvPr id="25" name="Rectangle 4"/>
          <p:cNvSpPr>
            <a:spLocks noChangeArrowheads="1"/>
          </p:cNvSpPr>
          <p:nvPr/>
        </p:nvSpPr>
        <p:spPr bwMode="auto">
          <a:xfrm>
            <a:off x="6556046" y="4631399"/>
            <a:ext cx="2383237" cy="997295"/>
          </a:xfrm>
          <a:prstGeom prst="roundRect">
            <a:avLst>
              <a:gd name="adj" fmla="val 7346"/>
            </a:avLst>
          </a:prstGeom>
          <a:solidFill>
            <a:srgbClr val="6964D1"/>
          </a:solidFill>
          <a:ln w="6350" algn="ctr">
            <a:noFill/>
            <a:miter lim="800000"/>
            <a:headEnd/>
            <a:tailEnd/>
          </a:ln>
        </p:spPr>
        <p:txBody>
          <a:bodyPr lIns="67496" tIns="68580" rIns="67496" bIns="67496"/>
          <a:lstStyle/>
          <a:p>
            <a:pPr marL="0" lvl="1" defTabSz="718317">
              <a:spcBef>
                <a:spcPct val="30000"/>
              </a:spcBef>
              <a:buClr>
                <a:srgbClr val="762C7C"/>
              </a:buClr>
            </a:pPr>
            <a:r>
              <a:rPr lang="en-GB" sz="1200" b="1" dirty="0">
                <a:solidFill>
                  <a:schemeClr val="bg1"/>
                </a:solidFill>
                <a:latin typeface="Calibri" pitchFamily="34" charset="0"/>
                <a:cs typeface="Calibri" pitchFamily="34" charset="0"/>
              </a:rPr>
              <a:t>Algorithm Development – Python </a:t>
            </a:r>
          </a:p>
          <a:p>
            <a:pPr marL="0" lvl="1" defTabSz="718317">
              <a:spcBef>
                <a:spcPct val="30000"/>
              </a:spcBef>
              <a:buClr>
                <a:srgbClr val="762C7C"/>
              </a:buClr>
            </a:pPr>
            <a:r>
              <a:rPr lang="en-GB" sz="1200" b="1" dirty="0">
                <a:solidFill>
                  <a:schemeClr val="bg1"/>
                </a:solidFill>
                <a:latin typeface="Calibri" pitchFamily="34" charset="0"/>
                <a:cs typeface="Calibri" pitchFamily="34" charset="0"/>
              </a:rPr>
              <a:t>Algorithm Used – Singular Value Decomposition, Support Vector Machine </a:t>
            </a:r>
          </a:p>
        </p:txBody>
      </p:sp>
    </p:spTree>
    <p:extLst>
      <p:ext uri="{BB962C8B-B14F-4D97-AF65-F5344CB8AC3E}">
        <p14:creationId xmlns:p14="http://schemas.microsoft.com/office/powerpoint/2010/main" val="3184281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396830"/>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2: Use Cases</a:t>
            </a:r>
            <a:br>
              <a:rPr lang="en-US" sz="2800" b="1" dirty="0">
                <a:solidFill>
                  <a:schemeClr val="bg1"/>
                </a:solidFill>
              </a:rPr>
            </a:br>
            <a:r>
              <a:rPr lang="en-US" sz="4400" b="1" dirty="0">
                <a:solidFill>
                  <a:schemeClr val="bg1"/>
                </a:solidFill>
                <a:latin typeface="Ubuntu" panose="020B0504030602030204" pitchFamily="34" charset="0"/>
              </a:rPr>
              <a:t>Talent to Brand Matching </a:t>
            </a:r>
            <a:endParaRPr lang="en-US" sz="4000" b="1" dirty="0">
              <a:solidFill>
                <a:schemeClr val="bg1"/>
              </a:solidFill>
              <a:latin typeface="Ubuntu" panose="020B0504030602030204" pitchFamily="34" charset="0"/>
            </a:endParaRPr>
          </a:p>
        </p:txBody>
      </p:sp>
    </p:spTree>
    <p:extLst>
      <p:ext uri="{BB962C8B-B14F-4D97-AF65-F5344CB8AC3E}">
        <p14:creationId xmlns:p14="http://schemas.microsoft.com/office/powerpoint/2010/main" val="1527861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Overview</a:t>
            </a:r>
          </a:p>
        </p:txBody>
      </p:sp>
      <p:sp>
        <p:nvSpPr>
          <p:cNvPr id="4" name="TextBox 3"/>
          <p:cNvSpPr txBox="1"/>
          <p:nvPr/>
        </p:nvSpPr>
        <p:spPr>
          <a:xfrm>
            <a:off x="307926" y="1312760"/>
            <a:ext cx="8558167" cy="2894126"/>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Case Study #2: </a:t>
            </a:r>
            <a:r>
              <a:rPr lang="en-US" dirty="0">
                <a:latin typeface="Calibri" panose="020F0502020204030204" pitchFamily="34" charset="0"/>
                <a:cs typeface="Calibri" panose="020F0502020204030204" pitchFamily="34" charset="0"/>
              </a:rPr>
              <a:t>Talent to Brand matching for Advertising Agency</a:t>
            </a:r>
          </a:p>
          <a:p>
            <a:pPr>
              <a:spcAft>
                <a:spcPts val="600"/>
              </a:spcAft>
            </a:pPr>
            <a:r>
              <a:rPr lang="en-US" b="1" dirty="0">
                <a:latin typeface="Calibri" panose="020F0502020204030204" pitchFamily="34" charset="0"/>
                <a:cs typeface="Calibri" panose="020F0502020204030204" pitchFamily="34" charset="0"/>
              </a:rPr>
              <a:t> </a:t>
            </a:r>
            <a:endParaRPr lang="en-US" sz="1600" b="1" dirty="0">
              <a:latin typeface="Calibri" panose="020F0502020204030204" pitchFamily="34" charset="0"/>
              <a:cs typeface="Calibri" panose="020F0502020204030204" pitchFamily="34" charset="0"/>
            </a:endParaRP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Client wanted to make an intelligent decision in order to match brands to talents for their advertising campaigns and vice versa</a:t>
            </a:r>
          </a:p>
          <a:p>
            <a:pPr marL="285750" indent="-285750">
              <a:spcAft>
                <a:spcPts val="600"/>
              </a:spcAft>
              <a:buFont typeface="Arial" panose="020B0604020202020204" pitchFamily="34" charset="0"/>
              <a:buChar char="•"/>
            </a:pPr>
            <a:r>
              <a:rPr lang="en-US" dirty="0">
                <a:solidFill>
                  <a:srgbClr val="494949"/>
                </a:solidFill>
                <a:latin typeface="Calibri" pitchFamily="34" charset="0"/>
                <a:cs typeface="Calibri" pitchFamily="34" charset="0"/>
              </a:rPr>
              <a:t>They wanted to use social media and other internal data sources to make better, more profitable matches between celebrities and brands</a:t>
            </a:r>
          </a:p>
          <a:p>
            <a:pPr marL="285750" indent="-285750">
              <a:spcAft>
                <a:spcPts val="600"/>
              </a:spcAft>
              <a:buFont typeface="Arial" panose="020B0604020202020204" pitchFamily="34" charset="0"/>
              <a:buChar char="•"/>
            </a:pPr>
            <a:r>
              <a:rPr lang="en-US" dirty="0">
                <a:solidFill>
                  <a:srgbClr val="494949"/>
                </a:solidFill>
                <a:latin typeface="Calibri" pitchFamily="34" charset="0"/>
                <a:cs typeface="Calibri" pitchFamily="34" charset="0"/>
              </a:rPr>
              <a:t>Understand which brand is similar to which talents on social media and leverage synergies</a:t>
            </a:r>
          </a:p>
          <a:p>
            <a:pPr marL="285750" indent="-285750">
              <a:spcAft>
                <a:spcPts val="600"/>
              </a:spcAf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4B6CD45-0C3D-441E-855E-963A43C4159E}"/>
              </a:ext>
            </a:extLst>
          </p:cNvPr>
          <p:cNvPicPr>
            <a:picLocks noChangeAspect="1"/>
          </p:cNvPicPr>
          <p:nvPr/>
        </p:nvPicPr>
        <p:blipFill>
          <a:blip r:embed="rId2"/>
          <a:stretch>
            <a:fillRect/>
          </a:stretch>
        </p:blipFill>
        <p:spPr>
          <a:xfrm>
            <a:off x="2540935" y="3750610"/>
            <a:ext cx="3429560" cy="2563016"/>
          </a:xfrm>
          <a:prstGeom prst="rect">
            <a:avLst/>
          </a:prstGeom>
        </p:spPr>
      </p:pic>
    </p:spTree>
    <p:extLst>
      <p:ext uri="{BB962C8B-B14F-4D97-AF65-F5344CB8AC3E}">
        <p14:creationId xmlns:p14="http://schemas.microsoft.com/office/powerpoint/2010/main" val="987878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Solution</a:t>
            </a:r>
          </a:p>
        </p:txBody>
      </p:sp>
      <p:sp>
        <p:nvSpPr>
          <p:cNvPr id="4" name="TextBox 3"/>
          <p:cNvSpPr txBox="1"/>
          <p:nvPr/>
        </p:nvSpPr>
        <p:spPr>
          <a:xfrm>
            <a:off x="307926" y="1312760"/>
            <a:ext cx="8631357" cy="3895425"/>
          </a:xfrm>
          <a:prstGeom prst="rect">
            <a:avLst/>
          </a:prstGeom>
          <a:noFill/>
        </p:spPr>
        <p:txBody>
          <a:bodyPr wrap="square" rtlCol="0">
            <a:spAutoFit/>
          </a:bodyPr>
          <a:lstStyle/>
          <a:p>
            <a:pPr marL="0" lvl="1" indent="-69974" defTabSz="718317" fontAlgn="base">
              <a:spcBef>
                <a:spcPct val="30000"/>
              </a:spcBef>
              <a:spcAft>
                <a:spcPts val="225"/>
              </a:spcAft>
              <a:buClr>
                <a:srgbClr val="762C7C"/>
              </a:buClr>
              <a:tabLst>
                <a:tab pos="4848225" algn="r"/>
              </a:tabLst>
              <a:defRPr/>
            </a:pPr>
            <a:r>
              <a:rPr lang="en-US" b="1" dirty="0">
                <a:solidFill>
                  <a:srgbClr val="494949"/>
                </a:solidFill>
                <a:latin typeface="Calibri" pitchFamily="34" charset="0"/>
                <a:cs typeface="Calibri" pitchFamily="34" charset="0"/>
              </a:rPr>
              <a:t>Capgemini built a solution involving </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Extracted data from social media –all content and reactions from Twitter and Instagram </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Apply NLP techniques to clean data and extract meaning from data </a:t>
            </a:r>
          </a:p>
          <a:p>
            <a:pPr marL="742950" lvl="2"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Word cleaning, stemming , </a:t>
            </a:r>
            <a:r>
              <a:rPr lang="en-US" dirty="0" err="1">
                <a:solidFill>
                  <a:srgbClr val="494949"/>
                </a:solidFill>
                <a:latin typeface="Calibri" pitchFamily="34" charset="0"/>
                <a:cs typeface="Calibri" pitchFamily="34" charset="0"/>
              </a:rPr>
              <a:t>stopword</a:t>
            </a:r>
            <a:r>
              <a:rPr lang="en-US" dirty="0">
                <a:solidFill>
                  <a:srgbClr val="494949"/>
                </a:solidFill>
                <a:latin typeface="Calibri" pitchFamily="34" charset="0"/>
                <a:cs typeface="Calibri" pitchFamily="34" charset="0"/>
              </a:rPr>
              <a:t> removal , replacing emojis with meaningful phrases</a:t>
            </a:r>
          </a:p>
          <a:p>
            <a:pPr marL="742950" lvl="2"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Extract hashtags (#) and handles (@) and distinguish them from other words</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Use topic modelling and sentiment analysis to understand what brands and talents talk about and how they engage with their audience – uncover closest “brand-talent” pairs</a:t>
            </a:r>
          </a:p>
          <a:p>
            <a:pPr marL="285750" lvl="1" indent="-285750" defTabSz="718317" fontAlgn="base">
              <a:spcBef>
                <a:spcPct val="30000"/>
              </a:spcBef>
              <a:spcAft>
                <a:spcPts val="225"/>
              </a:spcAft>
              <a:buClr>
                <a:srgbClr val="762C7C"/>
              </a:buClr>
              <a:buFont typeface="Arial" panose="020B0604020202020204" pitchFamily="34" charset="0"/>
              <a:buChar char="•"/>
              <a:tabLst>
                <a:tab pos="4848225" algn="r"/>
              </a:tabLst>
              <a:defRPr/>
            </a:pPr>
            <a:r>
              <a:rPr lang="en-US" dirty="0">
                <a:solidFill>
                  <a:srgbClr val="494949"/>
                </a:solidFill>
                <a:latin typeface="Calibri" pitchFamily="34" charset="0"/>
                <a:cs typeface="Calibri" pitchFamily="34" charset="0"/>
              </a:rPr>
              <a:t>Created Power BI tool to easily visualize data and take action</a:t>
            </a:r>
          </a:p>
          <a:p>
            <a:pPr marL="69974" lvl="1" indent="-69974" defTabSz="718317">
              <a:spcBef>
                <a:spcPct val="30000"/>
              </a:spcBef>
              <a:spcAft>
                <a:spcPts val="225"/>
              </a:spcAft>
              <a:buClr>
                <a:srgbClr val="762C7C"/>
              </a:buClr>
              <a:buSzPct val="100000"/>
              <a:buFont typeface="Wingdings" pitchFamily="2" charset="2"/>
              <a:buChar char="§"/>
              <a:tabLst>
                <a:tab pos="4848225" algn="r"/>
              </a:tabLst>
              <a:defRPr/>
            </a:pPr>
            <a:endParaRPr lang="en-US" dirty="0">
              <a:solidFill>
                <a:srgbClr val="494949"/>
              </a:solidFill>
              <a:latin typeface="Calibri" pitchFamily="34" charset="0"/>
              <a:cs typeface="Calibri" pitchFamily="34" charset="0"/>
            </a:endParaRPr>
          </a:p>
          <a:p>
            <a:pPr marL="285750" indent="-285750">
              <a:spcAft>
                <a:spcPts val="600"/>
              </a:spcAf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p:txBody>
      </p:sp>
      <p:sp>
        <p:nvSpPr>
          <p:cNvPr id="22" name="Rectangle 3"/>
          <p:cNvSpPr>
            <a:spLocks noChangeArrowheads="1"/>
          </p:cNvSpPr>
          <p:nvPr/>
        </p:nvSpPr>
        <p:spPr bwMode="auto">
          <a:xfrm>
            <a:off x="5539560" y="4772154"/>
            <a:ext cx="2318152" cy="312672"/>
          </a:xfrm>
          <a:prstGeom prst="rect">
            <a:avLst/>
          </a:prstGeom>
          <a:noFill/>
          <a:ln w="6350" algn="ctr">
            <a:noFill/>
            <a:miter lim="800000"/>
            <a:headEnd/>
            <a:tailEnd/>
          </a:ln>
        </p:spPr>
        <p:txBody>
          <a:bodyPr lIns="68576" tIns="34289" rIns="68576" bIns="34289" anchor="ctr"/>
          <a:lstStyle/>
          <a:p>
            <a:pPr defTabSz="718317">
              <a:lnSpc>
                <a:spcPct val="90000"/>
              </a:lnSpc>
            </a:pPr>
            <a:r>
              <a:rPr lang="en-GB" sz="1600" b="1" dirty="0">
                <a:solidFill>
                  <a:srgbClr val="6964D1"/>
                </a:solidFill>
                <a:cs typeface="Arial" pitchFamily="34" charset="0"/>
              </a:rPr>
              <a:t>Tools</a:t>
            </a:r>
          </a:p>
        </p:txBody>
      </p:sp>
      <p:sp>
        <p:nvSpPr>
          <p:cNvPr id="23" name="Rectangle 4"/>
          <p:cNvSpPr>
            <a:spLocks noChangeArrowheads="1"/>
          </p:cNvSpPr>
          <p:nvPr/>
        </p:nvSpPr>
        <p:spPr bwMode="auto">
          <a:xfrm>
            <a:off x="5498211" y="5132805"/>
            <a:ext cx="2383237" cy="703219"/>
          </a:xfrm>
          <a:prstGeom prst="roundRect">
            <a:avLst>
              <a:gd name="adj" fmla="val 7346"/>
            </a:avLst>
          </a:prstGeom>
          <a:solidFill>
            <a:srgbClr val="6964D1"/>
          </a:solidFill>
          <a:ln w="6350" algn="ctr">
            <a:noFill/>
            <a:miter lim="800000"/>
            <a:headEnd/>
            <a:tailEnd/>
          </a:ln>
        </p:spPr>
        <p:txBody>
          <a:bodyPr lIns="67496" tIns="68580" rIns="67496" bIns="67496"/>
          <a:lstStyle/>
          <a:p>
            <a:pPr marL="0" lvl="1" defTabSz="718317">
              <a:spcBef>
                <a:spcPct val="30000"/>
              </a:spcBef>
              <a:buClr>
                <a:srgbClr val="762C7C"/>
              </a:buClr>
            </a:pPr>
            <a:r>
              <a:rPr lang="en-GB" sz="1200" b="1" dirty="0">
                <a:solidFill>
                  <a:schemeClr val="bg1"/>
                </a:solidFill>
                <a:latin typeface="Calibri" pitchFamily="34" charset="0"/>
                <a:cs typeface="Calibri" pitchFamily="34" charset="0"/>
              </a:rPr>
              <a:t>Algorithm Development – R </a:t>
            </a:r>
          </a:p>
          <a:p>
            <a:pPr marL="0" lvl="1" defTabSz="718317">
              <a:spcBef>
                <a:spcPct val="30000"/>
              </a:spcBef>
              <a:buClr>
                <a:srgbClr val="762C7C"/>
              </a:buClr>
            </a:pPr>
            <a:r>
              <a:rPr lang="en-GB" sz="1200" b="1" dirty="0">
                <a:solidFill>
                  <a:schemeClr val="bg1"/>
                </a:solidFill>
                <a:latin typeface="Calibri" pitchFamily="34" charset="0"/>
                <a:cs typeface="Calibri" pitchFamily="34" charset="0"/>
              </a:rPr>
              <a:t>Visualization – Power BI</a:t>
            </a:r>
          </a:p>
        </p:txBody>
      </p:sp>
      <p:pic>
        <p:nvPicPr>
          <p:cNvPr id="3" name="Picture 2">
            <a:extLst>
              <a:ext uri="{FF2B5EF4-FFF2-40B4-BE49-F238E27FC236}">
                <a16:creationId xmlns:a16="http://schemas.microsoft.com/office/drawing/2014/main" id="{F2AFCABA-A7E2-4321-8A78-36FE8E24425B}"/>
              </a:ext>
            </a:extLst>
          </p:cNvPr>
          <p:cNvPicPr>
            <a:picLocks noChangeAspect="1"/>
          </p:cNvPicPr>
          <p:nvPr/>
        </p:nvPicPr>
        <p:blipFill>
          <a:blip r:embed="rId2"/>
          <a:stretch>
            <a:fillRect/>
          </a:stretch>
        </p:blipFill>
        <p:spPr>
          <a:xfrm>
            <a:off x="872659" y="4533620"/>
            <a:ext cx="3206284" cy="2174984"/>
          </a:xfrm>
          <a:prstGeom prst="rect">
            <a:avLst/>
          </a:prstGeom>
        </p:spPr>
      </p:pic>
    </p:spTree>
    <p:extLst>
      <p:ext uri="{BB962C8B-B14F-4D97-AF65-F5344CB8AC3E}">
        <p14:creationId xmlns:p14="http://schemas.microsoft.com/office/powerpoint/2010/main" val="1842316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Benefits</a:t>
            </a:r>
          </a:p>
        </p:txBody>
      </p:sp>
      <p:sp>
        <p:nvSpPr>
          <p:cNvPr id="4" name="TextBox 3"/>
          <p:cNvSpPr txBox="1"/>
          <p:nvPr/>
        </p:nvSpPr>
        <p:spPr>
          <a:xfrm>
            <a:off x="307926" y="1312760"/>
            <a:ext cx="8631357" cy="2795637"/>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Case Study #2: </a:t>
            </a:r>
            <a:r>
              <a:rPr lang="en-US" dirty="0">
                <a:latin typeface="Calibri" panose="020F0502020204030204" pitchFamily="34" charset="0"/>
                <a:cs typeface="Calibri" panose="020F0502020204030204" pitchFamily="34" charset="0"/>
              </a:rPr>
              <a:t>Talent to Brand matching for Advertising Agency</a:t>
            </a:r>
          </a:p>
          <a:p>
            <a:pPr>
              <a:spcAft>
                <a:spcPts val="600"/>
              </a:spcAft>
            </a:pPr>
            <a:r>
              <a:rPr lang="en-US" b="1" dirty="0">
                <a:latin typeface="Calibri" panose="020F0502020204030204" pitchFamily="34" charset="0"/>
                <a:cs typeface="Calibri" panose="020F0502020204030204" pitchFamily="34" charset="0"/>
              </a:rPr>
              <a:t> </a:t>
            </a:r>
            <a:endParaRPr lang="en-US" sz="1600" b="1" dirty="0">
              <a:latin typeface="Calibri" panose="020F0502020204030204" pitchFamily="34" charset="0"/>
              <a:cs typeface="Calibri" panose="020F0502020204030204" pitchFamily="34" charset="0"/>
            </a:endParaRPr>
          </a:p>
          <a:p>
            <a:pPr marL="285750" lvl="1" indent="-285750" defTabSz="718317">
              <a:spcBef>
                <a:spcPct val="30000"/>
              </a:spcBef>
              <a:buClr>
                <a:srgbClr val="762C7C"/>
              </a:buClr>
              <a:buFont typeface="Arial" panose="020B0604020202020204" pitchFamily="34" charset="0"/>
              <a:buChar char="•"/>
            </a:pPr>
            <a:r>
              <a:rPr lang="en-US" dirty="0">
                <a:solidFill>
                  <a:srgbClr val="494949"/>
                </a:solidFill>
                <a:latin typeface="Calibri" pitchFamily="34" charset="0"/>
                <a:ea typeface="Arial Unicode MS" pitchFamily="34" charset="-128"/>
                <a:cs typeface="Calibri" pitchFamily="34" charset="0"/>
              </a:rPr>
              <a:t>Social media data to make better decisions in brand to talent matching</a:t>
            </a:r>
          </a:p>
          <a:p>
            <a:pPr marL="285750" lvl="1" indent="-285750" defTabSz="718317">
              <a:spcBef>
                <a:spcPct val="30000"/>
              </a:spcBef>
              <a:buClr>
                <a:srgbClr val="762C7C"/>
              </a:buClr>
              <a:buFont typeface="Arial" panose="020B0604020202020204" pitchFamily="34" charset="0"/>
              <a:buChar char="•"/>
            </a:pPr>
            <a:r>
              <a:rPr lang="en-US" dirty="0">
                <a:solidFill>
                  <a:srgbClr val="494949"/>
                </a:solidFill>
                <a:latin typeface="Calibri" pitchFamily="34" charset="0"/>
                <a:ea typeface="Arial Unicode MS" pitchFamily="34" charset="-128"/>
                <a:cs typeface="Calibri" pitchFamily="34" charset="0"/>
              </a:rPr>
              <a:t>Better understanding of artists’ and brands’ audience on social media </a:t>
            </a:r>
          </a:p>
          <a:p>
            <a:pPr marL="285750" lvl="1" indent="-285750" defTabSz="718317">
              <a:spcBef>
                <a:spcPct val="30000"/>
              </a:spcBef>
              <a:buClr>
                <a:srgbClr val="762C7C"/>
              </a:buClr>
              <a:buFont typeface="Arial" panose="020B0604020202020204" pitchFamily="34" charset="0"/>
              <a:buChar char="•"/>
            </a:pPr>
            <a:r>
              <a:rPr lang="en-US" dirty="0">
                <a:solidFill>
                  <a:srgbClr val="494949"/>
                </a:solidFill>
                <a:latin typeface="Calibri" pitchFamily="34" charset="0"/>
                <a:ea typeface="Arial Unicode MS" pitchFamily="34" charset="-128"/>
                <a:cs typeface="Calibri" pitchFamily="34" charset="0"/>
              </a:rPr>
              <a:t>Power BI to drive quick insights</a:t>
            </a:r>
          </a:p>
          <a:p>
            <a:pPr marL="285750" lvl="1" indent="-285750" defTabSz="718317">
              <a:spcBef>
                <a:spcPct val="30000"/>
              </a:spcBef>
              <a:buClr>
                <a:srgbClr val="762C7C"/>
              </a:buClr>
              <a:buFont typeface="Arial" panose="020B0604020202020204" pitchFamily="34" charset="0"/>
              <a:buChar char="•"/>
            </a:pPr>
            <a:endParaRPr lang="en-US" dirty="0">
              <a:solidFill>
                <a:srgbClr val="494949"/>
              </a:solidFill>
              <a:latin typeface="Calibri" pitchFamily="34" charset="0"/>
              <a:ea typeface="Arial Unicode MS" pitchFamily="34" charset="-128"/>
              <a:cs typeface="Calibri" pitchFamily="34" charset="0"/>
            </a:endParaRPr>
          </a:p>
          <a:p>
            <a:pPr marL="0" lvl="1" defTabSz="718317">
              <a:spcBef>
                <a:spcPct val="30000"/>
              </a:spcBef>
              <a:spcAft>
                <a:spcPts val="225"/>
              </a:spcAft>
              <a:buClr>
                <a:srgbClr val="762C7C"/>
              </a:buClr>
              <a:buSzPct val="100000"/>
              <a:tabLst>
                <a:tab pos="4848225" algn="r"/>
              </a:tabLst>
              <a:defRPr/>
            </a:pPr>
            <a:endParaRPr lang="en-US" dirty="0">
              <a:solidFill>
                <a:srgbClr val="494949"/>
              </a:solidFill>
              <a:latin typeface="Calibri" pitchFamily="34" charset="0"/>
              <a:cs typeface="Calibri" pitchFamily="34" charset="0"/>
            </a:endParaRPr>
          </a:p>
          <a:p>
            <a:pPr marL="285750" indent="-285750">
              <a:spcAft>
                <a:spcPts val="600"/>
              </a:spcAf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6EE9E013-DFD4-4CB2-905E-2FBBCCC81D61}"/>
              </a:ext>
            </a:extLst>
          </p:cNvPr>
          <p:cNvPicPr>
            <a:picLocks noChangeAspect="1"/>
          </p:cNvPicPr>
          <p:nvPr/>
        </p:nvPicPr>
        <p:blipFill>
          <a:blip r:embed="rId2"/>
          <a:stretch>
            <a:fillRect/>
          </a:stretch>
        </p:blipFill>
        <p:spPr>
          <a:xfrm>
            <a:off x="783012" y="3673009"/>
            <a:ext cx="3206284" cy="2174984"/>
          </a:xfrm>
          <a:prstGeom prst="rect">
            <a:avLst/>
          </a:prstGeom>
        </p:spPr>
      </p:pic>
      <p:sp>
        <p:nvSpPr>
          <p:cNvPr id="14" name="Rectangle 3">
            <a:extLst>
              <a:ext uri="{FF2B5EF4-FFF2-40B4-BE49-F238E27FC236}">
                <a16:creationId xmlns:a16="http://schemas.microsoft.com/office/drawing/2014/main" id="{9B2145E8-A745-443B-B1B1-3B6AD387290E}"/>
              </a:ext>
            </a:extLst>
          </p:cNvPr>
          <p:cNvSpPr>
            <a:spLocks noChangeArrowheads="1"/>
          </p:cNvSpPr>
          <p:nvPr/>
        </p:nvSpPr>
        <p:spPr bwMode="auto">
          <a:xfrm>
            <a:off x="5118219" y="3768107"/>
            <a:ext cx="2318152" cy="312672"/>
          </a:xfrm>
          <a:prstGeom prst="rect">
            <a:avLst/>
          </a:prstGeom>
          <a:noFill/>
          <a:ln w="6350" algn="ctr">
            <a:noFill/>
            <a:miter lim="800000"/>
            <a:headEnd/>
            <a:tailEnd/>
          </a:ln>
        </p:spPr>
        <p:txBody>
          <a:bodyPr lIns="68576" tIns="34289" rIns="68576" bIns="34289" anchor="ctr"/>
          <a:lstStyle/>
          <a:p>
            <a:pPr defTabSz="718317">
              <a:lnSpc>
                <a:spcPct val="90000"/>
              </a:lnSpc>
            </a:pPr>
            <a:r>
              <a:rPr lang="en-GB" sz="1600" b="1" dirty="0">
                <a:solidFill>
                  <a:srgbClr val="6964D1"/>
                </a:solidFill>
                <a:cs typeface="Arial" pitchFamily="34" charset="0"/>
              </a:rPr>
              <a:t>Tools</a:t>
            </a:r>
          </a:p>
        </p:txBody>
      </p:sp>
      <p:sp>
        <p:nvSpPr>
          <p:cNvPr id="15" name="Rectangle 4">
            <a:extLst>
              <a:ext uri="{FF2B5EF4-FFF2-40B4-BE49-F238E27FC236}">
                <a16:creationId xmlns:a16="http://schemas.microsoft.com/office/drawing/2014/main" id="{D724DB1B-C6A9-4B4F-8C5F-E867F1B45EAA}"/>
              </a:ext>
            </a:extLst>
          </p:cNvPr>
          <p:cNvSpPr>
            <a:spLocks noChangeArrowheads="1"/>
          </p:cNvSpPr>
          <p:nvPr/>
        </p:nvSpPr>
        <p:spPr bwMode="auto">
          <a:xfrm>
            <a:off x="5076870" y="4128758"/>
            <a:ext cx="2383237" cy="703219"/>
          </a:xfrm>
          <a:prstGeom prst="roundRect">
            <a:avLst>
              <a:gd name="adj" fmla="val 7346"/>
            </a:avLst>
          </a:prstGeom>
          <a:solidFill>
            <a:srgbClr val="6964D1"/>
          </a:solidFill>
          <a:ln w="6350" algn="ctr">
            <a:noFill/>
            <a:miter lim="800000"/>
            <a:headEnd/>
            <a:tailEnd/>
          </a:ln>
        </p:spPr>
        <p:txBody>
          <a:bodyPr lIns="67496" tIns="68580" rIns="67496" bIns="67496"/>
          <a:lstStyle/>
          <a:p>
            <a:pPr marL="0" lvl="1" defTabSz="718317">
              <a:spcBef>
                <a:spcPct val="30000"/>
              </a:spcBef>
              <a:buClr>
                <a:srgbClr val="762C7C"/>
              </a:buClr>
            </a:pPr>
            <a:r>
              <a:rPr lang="en-GB" sz="1200" b="1" dirty="0">
                <a:solidFill>
                  <a:schemeClr val="bg1"/>
                </a:solidFill>
                <a:latin typeface="Calibri" pitchFamily="34" charset="0"/>
                <a:cs typeface="Calibri" pitchFamily="34" charset="0"/>
              </a:rPr>
              <a:t>Algorithm Development – R </a:t>
            </a:r>
          </a:p>
          <a:p>
            <a:pPr marL="0" lvl="1" defTabSz="718317">
              <a:spcBef>
                <a:spcPct val="30000"/>
              </a:spcBef>
              <a:buClr>
                <a:srgbClr val="762C7C"/>
              </a:buClr>
            </a:pPr>
            <a:r>
              <a:rPr lang="en-GB" sz="1200" b="1" dirty="0">
                <a:solidFill>
                  <a:schemeClr val="bg1"/>
                </a:solidFill>
                <a:latin typeface="Calibri" pitchFamily="34" charset="0"/>
                <a:cs typeface="Calibri" pitchFamily="34" charset="0"/>
              </a:rPr>
              <a:t>Visualization – Power BI</a:t>
            </a:r>
          </a:p>
        </p:txBody>
      </p:sp>
    </p:spTree>
    <p:extLst>
      <p:ext uri="{BB962C8B-B14F-4D97-AF65-F5344CB8AC3E}">
        <p14:creationId xmlns:p14="http://schemas.microsoft.com/office/powerpoint/2010/main" val="619368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396830"/>
            <a:ext cx="73231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tx1"/>
                </a:solidFill>
              </a:rPr>
              <a:t>Chapter 3:</a:t>
            </a:r>
            <a:br>
              <a:rPr lang="en-US" sz="2800" b="1" dirty="0">
                <a:solidFill>
                  <a:schemeClr val="tx1"/>
                </a:solidFill>
              </a:rPr>
            </a:br>
            <a:r>
              <a:rPr lang="en-US" sz="4400" b="1" dirty="0">
                <a:solidFill>
                  <a:schemeClr val="tx1"/>
                </a:solidFill>
                <a:latin typeface="Arial" panose="020B0604020202020204" pitchFamily="34" charset="0"/>
                <a:cs typeface="Arial" panose="020B0604020202020204" pitchFamily="34" charset="0"/>
              </a:rPr>
              <a:t>How to Setup Anaconda and </a:t>
            </a:r>
            <a:r>
              <a:rPr lang="en-US" sz="4400" b="1" dirty="0" err="1">
                <a:solidFill>
                  <a:schemeClr val="tx1"/>
                </a:solidFill>
                <a:latin typeface="Arial" panose="020B0604020202020204" pitchFamily="34" charset="0"/>
                <a:cs typeface="Arial" panose="020B0604020202020204" pitchFamily="34" charset="0"/>
              </a:rPr>
              <a:t>Jupyter</a:t>
            </a:r>
            <a:r>
              <a:rPr lang="en-US" sz="4400" b="1" dirty="0">
                <a:solidFill>
                  <a:schemeClr val="tx1"/>
                </a:solidFill>
                <a:latin typeface="Arial" panose="020B0604020202020204" pitchFamily="34" charset="0"/>
                <a:cs typeface="Arial" panose="020B0604020202020204" pitchFamily="34" charset="0"/>
              </a:rPr>
              <a:t> Notebook on Windows PCs</a:t>
            </a:r>
            <a:endParaRPr lang="en-US" sz="4400" b="1" dirty="0">
              <a:solidFill>
                <a:schemeClr val="tx1"/>
              </a:solidFill>
            </a:endParaRPr>
          </a:p>
        </p:txBody>
      </p:sp>
    </p:spTree>
    <p:extLst>
      <p:ext uri="{BB962C8B-B14F-4D97-AF65-F5344CB8AC3E}">
        <p14:creationId xmlns:p14="http://schemas.microsoft.com/office/powerpoint/2010/main" val="3631809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57250" y="2914650"/>
            <a:ext cx="3372789" cy="1308050"/>
          </a:xfrm>
        </p:spPr>
        <p:txBody>
          <a:bodyPr/>
          <a:lstStyle/>
          <a:p>
            <a:pPr marL="0" indent="0">
              <a:buNone/>
            </a:pPr>
            <a:r>
              <a:rPr lang="en-US" dirty="0"/>
              <a:t>These slides will show you </a:t>
            </a:r>
            <a:r>
              <a:rPr lang="en-US" b="1" dirty="0"/>
              <a:t>how to install and set up the software</a:t>
            </a:r>
            <a:r>
              <a:rPr lang="en-US" dirty="0"/>
              <a:t> for the </a:t>
            </a:r>
            <a:r>
              <a:rPr lang="en-US" i="1" dirty="0"/>
              <a:t>Data Science Curriculum </a:t>
            </a:r>
            <a:r>
              <a:rPr lang="en-US" dirty="0"/>
              <a:t>for Global Innovators Month 2018</a:t>
            </a:r>
          </a:p>
          <a:p>
            <a:endParaRPr lang="en-GB" dirty="0"/>
          </a:p>
        </p:txBody>
      </p:sp>
      <p:pic>
        <p:nvPicPr>
          <p:cNvPr id="6" name="Imagem 57"/>
          <p:cNvPicPr>
            <a:picLocks noChangeAspect="1"/>
          </p:cNvPicPr>
          <p:nvPr/>
        </p:nvPicPr>
        <p:blipFill rotWithShape="1">
          <a:blip r:embed="rId3" cstate="print">
            <a:extLst>
              <a:ext uri="{28A0092B-C50C-407E-A947-70E740481C1C}">
                <a14:useLocalDpi xmlns:a14="http://schemas.microsoft.com/office/drawing/2010/main" val="0"/>
              </a:ext>
            </a:extLst>
          </a:blip>
          <a:srcRect l="33995" t="14343" r="33726" b="862"/>
          <a:stretch/>
        </p:blipFill>
        <p:spPr>
          <a:xfrm>
            <a:off x="4683911" y="925226"/>
            <a:ext cx="3242710" cy="4792670"/>
          </a:xfrm>
          <a:prstGeom prst="rect">
            <a:avLst/>
          </a:prstGeom>
        </p:spPr>
      </p:pic>
    </p:spTree>
    <p:extLst>
      <p:ext uri="{BB962C8B-B14F-4D97-AF65-F5344CB8AC3E}">
        <p14:creationId xmlns:p14="http://schemas.microsoft.com/office/powerpoint/2010/main" val="336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2233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396830"/>
            <a:ext cx="73231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3: Software Setup</a:t>
            </a:r>
            <a:br>
              <a:rPr lang="en-US" sz="2800" b="1" dirty="0">
                <a:solidFill>
                  <a:schemeClr val="bg1"/>
                </a:solidFill>
              </a:rPr>
            </a:br>
            <a:r>
              <a:rPr lang="en-US" sz="4400" b="1" dirty="0">
                <a:solidFill>
                  <a:schemeClr val="bg1"/>
                </a:solidFill>
                <a:latin typeface="Arial" panose="020B0604020202020204" pitchFamily="34" charset="0"/>
                <a:cs typeface="Arial" panose="020B0604020202020204" pitchFamily="34" charset="0"/>
              </a:rPr>
              <a:t>How to Setup Anaconda</a:t>
            </a:r>
            <a:endParaRPr lang="en-US" sz="4400" b="1" dirty="0">
              <a:solidFill>
                <a:schemeClr val="bg1"/>
              </a:solidFill>
            </a:endParaRPr>
          </a:p>
        </p:txBody>
      </p:sp>
    </p:spTree>
    <p:extLst>
      <p:ext uri="{BB962C8B-B14F-4D97-AF65-F5344CB8AC3E}">
        <p14:creationId xmlns:p14="http://schemas.microsoft.com/office/powerpoint/2010/main" val="1693822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 y="-25399"/>
            <a:ext cx="9143999" cy="1002135"/>
          </a:xfrm>
        </p:spPr>
        <p:txBody>
          <a:bodyPr/>
          <a:lstStyle/>
          <a:p>
            <a:r>
              <a:rPr lang="en-US" dirty="0"/>
              <a:t>Agenda</a:t>
            </a:r>
          </a:p>
        </p:txBody>
      </p:sp>
      <p:sp>
        <p:nvSpPr>
          <p:cNvPr id="15" name="Text Placeholder 14"/>
          <p:cNvSpPr>
            <a:spLocks noGrp="1"/>
          </p:cNvSpPr>
          <p:nvPr>
            <p:ph type="body" sz="quarter" idx="11"/>
          </p:nvPr>
        </p:nvSpPr>
        <p:spPr>
          <a:xfrm>
            <a:off x="359594" y="1603445"/>
            <a:ext cx="8965065" cy="300082"/>
          </a:xfrm>
        </p:spPr>
        <p:txBody>
          <a:bodyPr/>
          <a:lstStyle/>
          <a:p>
            <a:pPr>
              <a:tabLst>
                <a:tab pos="7281679" algn="l"/>
              </a:tabLst>
            </a:pPr>
            <a:r>
              <a:rPr lang="en-US" dirty="0"/>
              <a:t>Topic                                                                                                                             approx. time</a:t>
            </a:r>
          </a:p>
        </p:txBody>
      </p:sp>
      <p:sp>
        <p:nvSpPr>
          <p:cNvPr id="7" name="Content Placeholder 6"/>
          <p:cNvSpPr>
            <a:spLocks noGrp="1"/>
          </p:cNvSpPr>
          <p:nvPr>
            <p:ph sz="quarter" idx="15"/>
          </p:nvPr>
        </p:nvSpPr>
        <p:spPr>
          <a:xfrm>
            <a:off x="216221" y="2204829"/>
            <a:ext cx="8639908" cy="3595469"/>
          </a:xfrm>
        </p:spPr>
        <p:txBody>
          <a:bodyPr>
            <a:normAutofit/>
          </a:bodyPr>
          <a:lstStyle/>
          <a:p>
            <a:pPr marL="316531" indent="-316531">
              <a:buAutoNum type="arabicPeriod"/>
              <a:tabLst>
                <a:tab pos="7281679" algn="l"/>
              </a:tabLst>
            </a:pPr>
            <a:r>
              <a:rPr lang="en-US" dirty="0"/>
              <a:t>Introduction to NLP	 20 min.</a:t>
            </a:r>
          </a:p>
          <a:p>
            <a:pPr marL="316531" indent="-316531">
              <a:buFont typeface="Wingdings" pitchFamily="2" charset="2"/>
              <a:buAutoNum type="arabicPeriod"/>
              <a:tabLst>
                <a:tab pos="7281679" algn="l"/>
              </a:tabLst>
            </a:pPr>
            <a:r>
              <a:rPr lang="en-US" dirty="0"/>
              <a:t>NLP Use Cases	 10 min. 	</a:t>
            </a:r>
          </a:p>
          <a:p>
            <a:pPr marL="316531" indent="-316531">
              <a:buFont typeface="Wingdings" pitchFamily="2" charset="2"/>
              <a:buAutoNum type="arabicPeriod"/>
              <a:tabLst>
                <a:tab pos="7281679" algn="l"/>
              </a:tabLst>
            </a:pPr>
            <a:r>
              <a:rPr lang="en-US" dirty="0"/>
              <a:t>Anaconda and </a:t>
            </a:r>
            <a:r>
              <a:rPr lang="en-US" dirty="0" err="1"/>
              <a:t>Jupyter</a:t>
            </a:r>
            <a:r>
              <a:rPr lang="en-US" dirty="0"/>
              <a:t> Notebook Setup 	 10 min.	</a:t>
            </a:r>
          </a:p>
          <a:p>
            <a:pPr marL="316531" indent="-316531">
              <a:buFont typeface="Arial" pitchFamily="34" charset="0"/>
              <a:buAutoNum type="arabicPeriod"/>
              <a:tabLst>
                <a:tab pos="7281679" algn="l"/>
              </a:tabLst>
            </a:pPr>
            <a:endParaRPr lang="en-US" dirty="0"/>
          </a:p>
          <a:p>
            <a:pPr marL="316531" indent="-316531">
              <a:buAutoNum type="arabicPeriod"/>
              <a:tabLst>
                <a:tab pos="7281679" algn="l"/>
              </a:tabLst>
            </a:pPr>
            <a:endParaRPr lang="en-US" dirty="0"/>
          </a:p>
          <a:p>
            <a:pPr marL="0" indent="0">
              <a:buNone/>
              <a:tabLst>
                <a:tab pos="7281679" algn="l"/>
              </a:tabLst>
            </a:pPr>
            <a:r>
              <a:rPr lang="en-US" dirty="0"/>
              <a:t>Learn about Natural Language Processing, the foundation behind Siri, Google Duplex, and Amazon Alexa, and the way’s Capgemini has leveraged NLP for it’s clients. These are accompanied by hands on  exercises  in Python and a demo on IBM  Watson </a:t>
            </a:r>
          </a:p>
          <a:p>
            <a:pPr marL="0" indent="0">
              <a:buNone/>
              <a:tabLst>
                <a:tab pos="7281679" algn="l"/>
              </a:tabLst>
            </a:pPr>
            <a:endParaRPr lang="en-US" sz="1400" dirty="0"/>
          </a:p>
          <a:p>
            <a:pPr marL="0" indent="0">
              <a:buNone/>
              <a:tabLst>
                <a:tab pos="7281679" algn="l"/>
              </a:tabLst>
            </a:pPr>
            <a:r>
              <a:rPr lang="en-US" dirty="0"/>
              <a:t>This material was put together by </a:t>
            </a:r>
            <a:r>
              <a:rPr lang="en-US" b="1" dirty="0"/>
              <a:t>Divya UK, Brian Halperin, and Sunny Song </a:t>
            </a:r>
            <a:r>
              <a:rPr lang="en-US" dirty="0"/>
              <a:t>specifically for Global Innovators Month.</a:t>
            </a:r>
            <a:endParaRPr lang="en-US" b="1" dirty="0"/>
          </a:p>
          <a:p>
            <a:pPr marL="0" indent="0">
              <a:buNone/>
              <a:tabLst>
                <a:tab pos="7281679" algn="l"/>
              </a:tabLst>
            </a:pPr>
            <a:endParaRPr lang="en-US" sz="1400" dirty="0"/>
          </a:p>
          <a:p>
            <a:pPr marL="0" indent="0">
              <a:buNone/>
              <a:tabLst>
                <a:tab pos="7281679" algn="l"/>
              </a:tabLst>
            </a:pPr>
            <a:endParaRPr lang="en-US" dirty="0"/>
          </a:p>
        </p:txBody>
      </p:sp>
    </p:spTree>
    <p:extLst>
      <p:ext uri="{BB962C8B-B14F-4D97-AF65-F5344CB8AC3E}">
        <p14:creationId xmlns:p14="http://schemas.microsoft.com/office/powerpoint/2010/main" val="233756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What is Anaconda</a:t>
            </a:r>
          </a:p>
        </p:txBody>
      </p:sp>
      <p:pic>
        <p:nvPicPr>
          <p:cNvPr id="3" name="Picture 2"/>
          <p:cNvPicPr>
            <a:picLocks noChangeAspect="1"/>
          </p:cNvPicPr>
          <p:nvPr/>
        </p:nvPicPr>
        <p:blipFill>
          <a:blip r:embed="rId2"/>
          <a:stretch>
            <a:fillRect/>
          </a:stretch>
        </p:blipFill>
        <p:spPr>
          <a:xfrm>
            <a:off x="1" y="1054901"/>
            <a:ext cx="9144000" cy="5803099"/>
          </a:xfrm>
          <a:prstGeom prst="rect">
            <a:avLst/>
          </a:prstGeom>
        </p:spPr>
      </p:pic>
      <p:sp>
        <p:nvSpPr>
          <p:cNvPr id="6" name="Rectangle 5"/>
          <p:cNvSpPr/>
          <p:nvPr/>
        </p:nvSpPr>
        <p:spPr>
          <a:xfrm>
            <a:off x="4804012" y="1"/>
            <a:ext cx="4339988" cy="6858000"/>
          </a:xfrm>
          <a:prstGeom prst="rect">
            <a:avLst/>
          </a:prstGeom>
          <a:solidFill>
            <a:srgbClr val="6964D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4" name="TextBox 3"/>
          <p:cNvSpPr txBox="1"/>
          <p:nvPr/>
        </p:nvSpPr>
        <p:spPr>
          <a:xfrm>
            <a:off x="4995081" y="697092"/>
            <a:ext cx="3790193" cy="5909310"/>
          </a:xfrm>
          <a:prstGeom prst="rect">
            <a:avLst/>
          </a:prstGeom>
          <a:noFill/>
        </p:spPr>
        <p:txBody>
          <a:bodyPr wrap="square" rtlCol="0">
            <a:spAutoFit/>
          </a:bodyPr>
          <a:lstStyle/>
          <a:p>
            <a:pPr marL="257175" indent="-257175">
              <a:buFont typeface="Arial" panose="020B0604020202020204" pitchFamily="34" charset="0"/>
              <a:buChar char="•"/>
            </a:pPr>
            <a:r>
              <a:rPr lang="en-US" dirty="0">
                <a:solidFill>
                  <a:schemeClr val="bg1"/>
                </a:solidFill>
                <a:cs typeface="Arial" panose="020B0604020202020204" pitchFamily="34" charset="0"/>
              </a:rPr>
              <a:t>Anaconda is a freemium open source distribution of the Python and R programming languages for large-scale data processing, predictive analytics, and scientific computing, that aims to simplify package management and deployment.</a:t>
            </a:r>
            <a:r>
              <a:rPr lang="en-US" baseline="30000" dirty="0">
                <a:solidFill>
                  <a:schemeClr val="bg1"/>
                </a:solidFill>
                <a:cs typeface="Arial" panose="020B0604020202020204" pitchFamily="34" charset="0"/>
              </a:rPr>
              <a:t> </a:t>
            </a:r>
            <a:r>
              <a:rPr lang="en-US" dirty="0">
                <a:solidFill>
                  <a:schemeClr val="bg1"/>
                </a:solidFill>
                <a:cs typeface="Arial" panose="020B0604020202020204" pitchFamily="34" charset="0"/>
              </a:rPr>
              <a:t>Package versions are managed by the package management system </a:t>
            </a:r>
            <a:r>
              <a:rPr lang="en-US" i="1" dirty="0" err="1">
                <a:solidFill>
                  <a:schemeClr val="bg1"/>
                </a:solidFill>
                <a:cs typeface="Arial" panose="020B0604020202020204" pitchFamily="34" charset="0"/>
              </a:rPr>
              <a:t>conda</a:t>
            </a:r>
            <a:r>
              <a:rPr lang="en-US" dirty="0">
                <a:solidFill>
                  <a:schemeClr val="bg1"/>
                </a:solidFill>
                <a:cs typeface="Arial" panose="020B0604020202020204" pitchFamily="34" charset="0"/>
              </a:rPr>
              <a:t>.</a:t>
            </a:r>
          </a:p>
          <a:p>
            <a:pPr marL="257175" indent="-257175">
              <a:buFont typeface="Arial" panose="020B0604020202020204" pitchFamily="34" charset="0"/>
              <a:buChar char="•"/>
            </a:pPr>
            <a:r>
              <a:rPr lang="en-US" dirty="0">
                <a:solidFill>
                  <a:schemeClr val="bg1"/>
                </a:solidFill>
              </a:rPr>
              <a:t>We can use it, even if we have already installed Python. </a:t>
            </a:r>
          </a:p>
          <a:p>
            <a:pPr marL="257175" indent="-257175">
              <a:buFont typeface="Arial" panose="020B0604020202020204" pitchFamily="34" charset="0"/>
              <a:buChar char="•"/>
            </a:pPr>
            <a:r>
              <a:rPr lang="en-US" dirty="0">
                <a:solidFill>
                  <a:schemeClr val="bg1"/>
                </a:solidFill>
              </a:rPr>
              <a:t>One advantage is the possibility to create separate environments. These are some kind of sandboxes, that don‘t affect already existing Python installations or other environments. </a:t>
            </a:r>
          </a:p>
          <a:p>
            <a:pPr marL="257175" indent="-257175">
              <a:buFont typeface="Arial" panose="020B0604020202020204" pitchFamily="34" charset="0"/>
              <a:buChar char="•"/>
            </a:pPr>
            <a:endParaRPr lang="en-US" dirty="0">
              <a:solidFill>
                <a:schemeClr val="bg1"/>
              </a:solidFill>
              <a:cs typeface="Arial" panose="020B0604020202020204" pitchFamily="34" charset="0"/>
            </a:endParaRPr>
          </a:p>
        </p:txBody>
      </p:sp>
    </p:spTree>
    <p:extLst>
      <p:ext uri="{BB962C8B-B14F-4D97-AF65-F5344CB8AC3E}">
        <p14:creationId xmlns:p14="http://schemas.microsoft.com/office/powerpoint/2010/main" val="2537378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Where to find Anaconda</a:t>
            </a:r>
          </a:p>
        </p:txBody>
      </p:sp>
      <p:sp>
        <p:nvSpPr>
          <p:cNvPr id="5" name="Rounded Rectangle 4"/>
          <p:cNvSpPr/>
          <p:nvPr/>
        </p:nvSpPr>
        <p:spPr>
          <a:xfrm>
            <a:off x="2265528" y="1576675"/>
            <a:ext cx="3766782" cy="531978"/>
          </a:xfrm>
          <a:prstGeom prst="roundRect">
            <a:avLst/>
          </a:prstGeom>
          <a:solidFill>
            <a:srgbClr val="6964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Ubuntu" panose="020B0504030602030204" pitchFamily="34" charset="0"/>
                <a:cs typeface="Arial" panose="020B0604020202020204" pitchFamily="34" charset="0"/>
              </a:rPr>
              <a:t>www.anaconda.com/download</a:t>
            </a:r>
          </a:p>
        </p:txBody>
      </p:sp>
      <p:grpSp>
        <p:nvGrpSpPr>
          <p:cNvPr id="8" name="Group 7"/>
          <p:cNvGrpSpPr/>
          <p:nvPr/>
        </p:nvGrpSpPr>
        <p:grpSpPr>
          <a:xfrm>
            <a:off x="828249" y="2470913"/>
            <a:ext cx="7114748" cy="3036948"/>
            <a:chOff x="4290337" y="1220376"/>
            <a:chExt cx="5620571" cy="268119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0337" y="1220376"/>
              <a:ext cx="5620571" cy="2649788"/>
            </a:xfrm>
            <a:prstGeom prst="rect">
              <a:avLst/>
            </a:prstGeom>
          </p:spPr>
        </p:pic>
        <p:sp>
          <p:nvSpPr>
            <p:cNvPr id="10" name="Oval 9"/>
            <p:cNvSpPr/>
            <p:nvPr/>
          </p:nvSpPr>
          <p:spPr>
            <a:xfrm>
              <a:off x="4541582" y="2319586"/>
              <a:ext cx="2251617" cy="1581988"/>
            </a:xfrm>
            <a:prstGeom prst="ellipse">
              <a:avLst/>
            </a:prstGeom>
            <a:noFill/>
            <a:ln w="28575">
              <a:solidFill>
                <a:srgbClr val="6964D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535781" fontAlgn="base">
                <a:lnSpc>
                  <a:spcPct val="90000"/>
                </a:lnSpc>
                <a:buClr>
                  <a:srgbClr val="2B143D"/>
                </a:buClr>
                <a:defRPr/>
              </a:pPr>
              <a:endParaRPr lang="en-US" sz="1050" dirty="0">
                <a:solidFill>
                  <a:srgbClr val="2B143D">
                    <a:lumMod val="50000"/>
                  </a:srgbClr>
                </a:solidFill>
                <a:latin typeface="Arial" charset="0"/>
              </a:endParaRPr>
            </a:p>
          </p:txBody>
        </p:sp>
      </p:grpSp>
      <p:sp>
        <p:nvSpPr>
          <p:cNvPr id="11" name="Rectangle 10"/>
          <p:cNvSpPr/>
          <p:nvPr/>
        </p:nvSpPr>
        <p:spPr>
          <a:xfrm>
            <a:off x="708686" y="5649877"/>
            <a:ext cx="4257897" cy="369332"/>
          </a:xfrm>
          <a:prstGeom prst="rect">
            <a:avLst/>
          </a:prstGeom>
        </p:spPr>
        <p:txBody>
          <a:bodyPr wrap="none">
            <a:spAutoFit/>
          </a:bodyPr>
          <a:lstStyle/>
          <a:p>
            <a:r>
              <a:rPr lang="en-US" b="1" dirty="0">
                <a:solidFill>
                  <a:srgbClr val="6964D1"/>
                </a:solidFill>
                <a:latin typeface="Ubuntu" panose="020B0504030602030204" pitchFamily="34" charset="0"/>
                <a:cs typeface="Arial" panose="020B0604020202020204" pitchFamily="34" charset="0"/>
              </a:rPr>
              <a:t>We will use </a:t>
            </a:r>
            <a:r>
              <a:rPr lang="en-US" b="1" u="sng" dirty="0">
                <a:solidFill>
                  <a:srgbClr val="6964D1"/>
                </a:solidFill>
                <a:latin typeface="Ubuntu" panose="020B0504030602030204" pitchFamily="34" charset="0"/>
                <a:cs typeface="Arial" panose="020B0604020202020204" pitchFamily="34" charset="0"/>
              </a:rPr>
              <a:t>version 3.6</a:t>
            </a:r>
            <a:r>
              <a:rPr lang="en-US" b="1" dirty="0">
                <a:solidFill>
                  <a:srgbClr val="6964D1"/>
                </a:solidFill>
                <a:latin typeface="Ubuntu" panose="020B0504030602030204" pitchFamily="34" charset="0"/>
                <a:cs typeface="Arial" panose="020B0604020202020204" pitchFamily="34" charset="0"/>
              </a:rPr>
              <a:t> in this course</a:t>
            </a:r>
          </a:p>
        </p:txBody>
      </p:sp>
    </p:spTree>
    <p:extLst>
      <p:ext uri="{BB962C8B-B14F-4D97-AF65-F5344CB8AC3E}">
        <p14:creationId xmlns:p14="http://schemas.microsoft.com/office/powerpoint/2010/main" val="3486060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170512" y="1351129"/>
            <a:ext cx="8687738" cy="4249572"/>
          </a:xfrm>
          <a:prstGeom prst="rect">
            <a:avLst/>
          </a:prstGeom>
        </p:spPr>
        <p:txBody>
          <a:bodyPr>
            <a:noAutofit/>
          </a:bodyP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a:buFont typeface="+mj-lt"/>
              <a:buAutoNum type="arabicPeriod"/>
            </a:pPr>
            <a:r>
              <a:rPr lang="en-US" sz="1800" dirty="0">
                <a:latin typeface="Calibri" panose="020F0502020204030204" pitchFamily="34" charset="0"/>
                <a:cs typeface="Calibri" panose="020F0502020204030204" pitchFamily="34" charset="0"/>
              </a:rPr>
              <a:t>Copy the file </a:t>
            </a:r>
            <a:r>
              <a:rPr lang="en-US" sz="1800" b="1" dirty="0">
                <a:latin typeface="Calibri" panose="020F0502020204030204" pitchFamily="34" charset="0"/>
                <a:cs typeface="Calibri" panose="020F0502020204030204" pitchFamily="34" charset="0"/>
              </a:rPr>
              <a:t>requirements.txt</a:t>
            </a:r>
            <a:r>
              <a:rPr lang="en-US" sz="1800" dirty="0">
                <a:latin typeface="Calibri" panose="020F0502020204030204" pitchFamily="34" charset="0"/>
                <a:cs typeface="Calibri" panose="020F0502020204030204" pitchFamily="34" charset="0"/>
              </a:rPr>
              <a:t> from the preparation e-mail in your working directory and type “</a:t>
            </a:r>
            <a:r>
              <a:rPr lang="en-US" sz="1800" b="1" dirty="0" err="1">
                <a:latin typeface="Calibri" panose="020F0502020204030204" pitchFamily="34" charset="0"/>
                <a:cs typeface="Calibri" panose="020F0502020204030204" pitchFamily="34" charset="0"/>
              </a:rPr>
              <a:t>conda</a:t>
            </a:r>
            <a:r>
              <a:rPr lang="en-US" sz="1800" b="1" dirty="0">
                <a:latin typeface="Calibri" panose="020F0502020204030204" pitchFamily="34" charset="0"/>
                <a:cs typeface="Calibri" panose="020F0502020204030204" pitchFamily="34" charset="0"/>
              </a:rPr>
              <a:t> install --yes --file requirements.txt</a:t>
            </a:r>
            <a:r>
              <a:rPr lang="en-US" sz="1800" dirty="0">
                <a:latin typeface="Calibri" panose="020F0502020204030204" pitchFamily="34" charset="0"/>
                <a:cs typeface="Calibri" panose="020F0502020204030204" pitchFamily="34" charset="0"/>
              </a:rPr>
              <a:t>”</a:t>
            </a:r>
            <a:r>
              <a:rPr lang="en-US" sz="1800" b="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in the </a:t>
            </a:r>
            <a:r>
              <a:rPr lang="en-US" sz="1800" b="1" dirty="0">
                <a:latin typeface="Calibri" panose="020F0502020204030204" pitchFamily="34" charset="0"/>
                <a:cs typeface="Calibri" panose="020F0502020204030204" pitchFamily="34" charset="0"/>
              </a:rPr>
              <a:t>Anaconda prompt</a:t>
            </a:r>
            <a:r>
              <a:rPr lang="en-US" sz="1800" dirty="0">
                <a:latin typeface="Calibri" panose="020F0502020204030204" pitchFamily="34" charset="0"/>
                <a:cs typeface="Calibri" panose="020F0502020204030204" pitchFamily="34" charset="0"/>
              </a:rPr>
              <a:t> to install all packages that we’ll use during the training.</a:t>
            </a:r>
          </a:p>
          <a:p>
            <a:pPr marL="257175" indent="-257175">
              <a:buFont typeface="+mj-lt"/>
              <a:buAutoNum type="arabicPeriod"/>
            </a:pPr>
            <a:endParaRPr lang="en-US" sz="1800" dirty="0">
              <a:latin typeface="Calibri" panose="020F0502020204030204" pitchFamily="34" charset="0"/>
              <a:cs typeface="Calibri" panose="020F0502020204030204" pitchFamily="34" charset="0"/>
            </a:endParaRPr>
          </a:p>
          <a:p>
            <a:pPr marL="257175" indent="-257175">
              <a:buFont typeface="+mj-lt"/>
              <a:buAutoNum type="arabicPeriod"/>
            </a:pPr>
            <a:r>
              <a:rPr lang="en-US" sz="1800" dirty="0">
                <a:latin typeface="Calibri" panose="020F0502020204030204" pitchFamily="34" charset="0"/>
                <a:cs typeface="Calibri" panose="020F0502020204030204" pitchFamily="34" charset="0"/>
              </a:rPr>
              <a:t>In order to list the packages which are already installed in your environment, start the Anaconda Prompt and type “</a:t>
            </a:r>
            <a:r>
              <a:rPr lang="en-US" sz="1800" b="1" dirty="0" err="1">
                <a:latin typeface="Calibri" panose="020F0502020204030204" pitchFamily="34" charset="0"/>
                <a:cs typeface="Calibri" panose="020F0502020204030204" pitchFamily="34" charset="0"/>
              </a:rPr>
              <a:t>conda</a:t>
            </a:r>
            <a:r>
              <a:rPr lang="en-US" sz="1800" b="1" dirty="0">
                <a:latin typeface="Calibri" panose="020F0502020204030204" pitchFamily="34" charset="0"/>
                <a:cs typeface="Calibri" panose="020F0502020204030204" pitchFamily="34" charset="0"/>
              </a:rPr>
              <a:t> list</a:t>
            </a:r>
            <a:r>
              <a:rPr lang="en-US" sz="1800" dirty="0">
                <a:latin typeface="Calibri" panose="020F0502020204030204" pitchFamily="34" charset="0"/>
                <a:cs typeface="Calibri" panose="020F0502020204030204" pitchFamily="34" charset="0"/>
              </a:rPr>
              <a:t>”</a:t>
            </a:r>
            <a:endParaRPr lang="en-US" sz="1800" b="1" dirty="0">
              <a:latin typeface="Calibri" panose="020F0502020204030204" pitchFamily="34" charset="0"/>
              <a:cs typeface="Calibri" panose="020F0502020204030204" pitchFamily="34" charset="0"/>
            </a:endParaRPr>
          </a:p>
          <a:p>
            <a:pPr marL="257175" indent="-257175">
              <a:buFont typeface="+mj-lt"/>
              <a:buAutoNum type="arabicPeriod"/>
            </a:pPr>
            <a:endParaRPr lang="en-US" sz="1800" b="1" dirty="0">
              <a:latin typeface="Calibri" panose="020F0502020204030204" pitchFamily="34" charset="0"/>
              <a:cs typeface="Calibri" panose="020F0502020204030204" pitchFamily="34" charset="0"/>
            </a:endParaRPr>
          </a:p>
          <a:p>
            <a:pPr marL="257175" indent="-257175">
              <a:buFont typeface="+mj-lt"/>
              <a:buAutoNum type="arabicPeriod"/>
            </a:pPr>
            <a:endParaRPr lang="en-US" sz="1800" b="1" dirty="0">
              <a:latin typeface="Calibri" panose="020F0502020204030204" pitchFamily="34" charset="0"/>
              <a:cs typeface="Calibri" panose="020F0502020204030204" pitchFamily="34" charset="0"/>
            </a:endParaRPr>
          </a:p>
          <a:p>
            <a:pPr marL="257175" indent="-257175">
              <a:buFont typeface="+mj-lt"/>
              <a:buAutoNum type="arabicPeriod"/>
            </a:pPr>
            <a:endParaRPr lang="en-US" sz="1800" b="1" dirty="0">
              <a:latin typeface="Calibri" panose="020F0502020204030204" pitchFamily="34" charset="0"/>
              <a:cs typeface="Calibri" panose="020F0502020204030204" pitchFamily="34" charset="0"/>
            </a:endParaRPr>
          </a:p>
          <a:p>
            <a:pPr marL="257175" indent="-257175">
              <a:buFont typeface="+mj-lt"/>
              <a:buAutoNum type="arabicPeriod"/>
            </a:pPr>
            <a:endParaRPr lang="en-US" sz="1800" dirty="0">
              <a:latin typeface="Calibri" panose="020F0502020204030204" pitchFamily="34" charset="0"/>
              <a:cs typeface="Calibri" panose="020F0502020204030204" pitchFamily="34" charset="0"/>
            </a:endParaRPr>
          </a:p>
          <a:p>
            <a:pPr marL="257175" indent="-257175">
              <a:buFont typeface="+mj-lt"/>
              <a:buAutoNum type="arabicPeriod"/>
            </a:pPr>
            <a:endParaRPr lang="en-US" sz="1800" dirty="0">
              <a:latin typeface="Calibri" panose="020F0502020204030204" pitchFamily="34" charset="0"/>
              <a:cs typeface="Calibri" panose="020F0502020204030204" pitchFamily="34" charset="0"/>
            </a:endParaRPr>
          </a:p>
          <a:p>
            <a:pPr marL="257175" indent="-257175">
              <a:buFont typeface="+mj-lt"/>
              <a:buAutoNum type="arabicPeriod"/>
            </a:pPr>
            <a:endParaRPr lang="en-US" sz="1800" dirty="0">
              <a:latin typeface="Calibri" panose="020F0502020204030204" pitchFamily="34" charset="0"/>
              <a:cs typeface="Calibri" panose="020F0502020204030204" pitchFamily="34" charset="0"/>
            </a:endParaRPr>
          </a:p>
          <a:p>
            <a:pPr marL="257175" indent="-257175">
              <a:buFont typeface="+mj-lt"/>
              <a:buAutoNum type="arabicPeriod"/>
            </a:pPr>
            <a:r>
              <a:rPr lang="en-US" sz="1800" dirty="0">
                <a:latin typeface="Calibri" panose="020F0502020204030204" pitchFamily="34" charset="0"/>
                <a:cs typeface="Calibri" panose="020F0502020204030204" pitchFamily="34" charset="0"/>
              </a:rPr>
              <a:t>You can also use </a:t>
            </a:r>
            <a:r>
              <a:rPr lang="en-US" sz="1800" dirty="0" err="1">
                <a:latin typeface="Calibri" panose="020F0502020204030204" pitchFamily="34" charset="0"/>
                <a:cs typeface="Calibri" panose="020F0502020204030204" pitchFamily="34" charset="0"/>
              </a:rPr>
              <a:t>conda</a:t>
            </a:r>
            <a:r>
              <a:rPr lang="en-US" sz="1800" dirty="0">
                <a:latin typeface="Calibri" panose="020F0502020204030204" pitchFamily="34" charset="0"/>
                <a:cs typeface="Calibri" panose="020F0502020204030204" pitchFamily="34" charset="0"/>
              </a:rPr>
              <a:t> to install additional packages  (e.g. </a:t>
            </a:r>
            <a:r>
              <a:rPr lang="en-US" sz="1800" dirty="0" err="1">
                <a:latin typeface="Calibri" panose="020F0502020204030204" pitchFamily="34" charset="0"/>
                <a:cs typeface="Calibri" panose="020F0502020204030204" pitchFamily="34" charset="0"/>
              </a:rPr>
              <a:t>numpy</a:t>
            </a:r>
            <a:r>
              <a:rPr lang="en-US" sz="1800" dirty="0">
                <a:latin typeface="Calibri" panose="020F0502020204030204" pitchFamily="34" charset="0"/>
                <a:cs typeface="Calibri" panose="020F0502020204030204" pitchFamily="34" charset="0"/>
              </a:rPr>
              <a:t>, pandas, </a:t>
            </a:r>
            <a:r>
              <a:rPr lang="en-US" sz="1800" dirty="0" err="1">
                <a:latin typeface="Calibri" panose="020F0502020204030204" pitchFamily="34" charset="0"/>
                <a:cs typeface="Calibri" panose="020F0502020204030204" pitchFamily="34" charset="0"/>
              </a:rPr>
              <a:t>matplotlib</a:t>
            </a:r>
            <a:r>
              <a:rPr lang="en-US" sz="1800" dirty="0">
                <a:latin typeface="Calibri" panose="020F0502020204030204" pitchFamily="34" charset="0"/>
                <a:cs typeface="Calibri" panose="020F0502020204030204" pitchFamily="34" charset="0"/>
              </a:rPr>
              <a:t>) via </a:t>
            </a:r>
            <a:r>
              <a:rPr lang="en-US" sz="1800" b="1" dirty="0" err="1">
                <a:latin typeface="Calibri" panose="020F0502020204030204" pitchFamily="34" charset="0"/>
                <a:cs typeface="Calibri" panose="020F0502020204030204" pitchFamily="34" charset="0"/>
              </a:rPr>
              <a:t>conda</a:t>
            </a:r>
            <a:r>
              <a:rPr lang="en-US" sz="1800" b="1" dirty="0">
                <a:latin typeface="Calibri" panose="020F0502020204030204" pitchFamily="34" charset="0"/>
                <a:cs typeface="Calibri" panose="020F0502020204030204" pitchFamily="34" charset="0"/>
              </a:rPr>
              <a:t> install </a:t>
            </a:r>
            <a:r>
              <a:rPr lang="en-US" sz="1800" b="1" dirty="0" err="1">
                <a:latin typeface="Calibri" panose="020F0502020204030204" pitchFamily="34" charset="0"/>
                <a:cs typeface="Calibri" panose="020F0502020204030204" pitchFamily="34" charset="0"/>
              </a:rPr>
              <a:t>numpy</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conda</a:t>
            </a:r>
            <a:r>
              <a:rPr lang="en-US" sz="1800" b="1" dirty="0">
                <a:latin typeface="Calibri" panose="020F0502020204030204" pitchFamily="34" charset="0"/>
                <a:cs typeface="Calibri" panose="020F0502020204030204" pitchFamily="34" charset="0"/>
              </a:rPr>
              <a:t> install pandas, </a:t>
            </a:r>
            <a:r>
              <a:rPr lang="en-US" sz="1800" b="1" dirty="0" err="1">
                <a:latin typeface="Calibri" panose="020F0502020204030204" pitchFamily="34" charset="0"/>
                <a:cs typeface="Calibri" panose="020F0502020204030204" pitchFamily="34" charset="0"/>
              </a:rPr>
              <a:t>conda</a:t>
            </a:r>
            <a:r>
              <a:rPr lang="en-US" sz="1800" b="1" dirty="0">
                <a:latin typeface="Calibri" panose="020F0502020204030204" pitchFamily="34" charset="0"/>
                <a:cs typeface="Calibri" panose="020F0502020204030204" pitchFamily="34" charset="0"/>
              </a:rPr>
              <a:t> install </a:t>
            </a:r>
            <a:r>
              <a:rPr lang="en-US" sz="1800" b="1" dirty="0" err="1">
                <a:latin typeface="Calibri" panose="020F0502020204030204" pitchFamily="34" charset="0"/>
                <a:cs typeface="Calibri" panose="020F0502020204030204" pitchFamily="34" charset="0"/>
              </a:rPr>
              <a:t>matplotlib</a:t>
            </a:r>
            <a:endParaRPr lang="en-US" sz="1800" b="1" dirty="0">
              <a:latin typeface="Calibri" panose="020F0502020204030204" pitchFamily="34" charset="0"/>
              <a:cs typeface="Calibri" panose="020F0502020204030204" pitchFamily="34" charset="0"/>
            </a:endParaRPr>
          </a:p>
          <a:p>
            <a:pPr lvl="1">
              <a:buFont typeface="Arial" pitchFamily="34" charset="0"/>
              <a:buNone/>
            </a:pPr>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Installing the Necessary Packages</a:t>
            </a:r>
          </a:p>
        </p:txBody>
      </p:sp>
      <p:pic>
        <p:nvPicPr>
          <p:cNvPr id="12" name="Picture 3"/>
          <p:cNvPicPr>
            <a:picLocks noChangeAspect="1" noChangeArrowheads="1"/>
          </p:cNvPicPr>
          <p:nvPr/>
        </p:nvPicPr>
        <p:blipFill rotWithShape="1">
          <a:blip r:embed="rId2"/>
          <a:srcRect l="1275" t="5687" r="1361"/>
          <a:stretch/>
        </p:blipFill>
        <p:spPr bwMode="auto">
          <a:xfrm>
            <a:off x="115920" y="3384648"/>
            <a:ext cx="8944317" cy="1725260"/>
          </a:xfrm>
          <a:prstGeom prst="rect">
            <a:avLst/>
          </a:prstGeom>
          <a:noFill/>
          <a:ln w="9525">
            <a:noFill/>
            <a:miter lim="800000"/>
            <a:headEnd/>
            <a:tailEnd/>
          </a:ln>
        </p:spPr>
      </p:pic>
    </p:spTree>
    <p:extLst>
      <p:ext uri="{BB962C8B-B14F-4D97-AF65-F5344CB8AC3E}">
        <p14:creationId xmlns:p14="http://schemas.microsoft.com/office/powerpoint/2010/main" val="955912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2233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396830"/>
            <a:ext cx="73231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3: Software Setup</a:t>
            </a:r>
            <a:br>
              <a:rPr lang="en-US" sz="2800" b="1" dirty="0">
                <a:solidFill>
                  <a:schemeClr val="bg1"/>
                </a:solidFill>
              </a:rPr>
            </a:br>
            <a:r>
              <a:rPr lang="en-US" sz="4400" b="1" dirty="0">
                <a:solidFill>
                  <a:schemeClr val="bg1"/>
                </a:solidFill>
                <a:latin typeface="Arial" panose="020B0604020202020204" pitchFamily="34" charset="0"/>
                <a:cs typeface="Arial" panose="020B0604020202020204" pitchFamily="34" charset="0"/>
              </a:rPr>
              <a:t>How to Setup </a:t>
            </a:r>
            <a:r>
              <a:rPr lang="en-US" sz="4400" b="1" dirty="0" err="1">
                <a:solidFill>
                  <a:schemeClr val="bg1"/>
                </a:solidFill>
                <a:latin typeface="Arial" panose="020B0604020202020204" pitchFamily="34" charset="0"/>
                <a:cs typeface="Arial" panose="020B0604020202020204" pitchFamily="34" charset="0"/>
              </a:rPr>
              <a:t>Jupyter</a:t>
            </a:r>
            <a:r>
              <a:rPr lang="en-US" sz="4400" b="1" dirty="0">
                <a:solidFill>
                  <a:schemeClr val="bg1"/>
                </a:solidFill>
                <a:latin typeface="Arial" panose="020B0604020202020204" pitchFamily="34" charset="0"/>
                <a:cs typeface="Arial" panose="020B0604020202020204" pitchFamily="34" charset="0"/>
              </a:rPr>
              <a:t> Notebook</a:t>
            </a:r>
            <a:endParaRPr lang="en-US" sz="4400" b="1" dirty="0">
              <a:solidFill>
                <a:schemeClr val="bg1"/>
              </a:solidFill>
            </a:endParaRPr>
          </a:p>
        </p:txBody>
      </p:sp>
    </p:spTree>
    <p:extLst>
      <p:ext uri="{BB962C8B-B14F-4D97-AF65-F5344CB8AC3E}">
        <p14:creationId xmlns:p14="http://schemas.microsoft.com/office/powerpoint/2010/main" val="139365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Using </a:t>
            </a:r>
            <a:r>
              <a:rPr lang="en-US" sz="2400" dirty="0" err="1"/>
              <a:t>Jupyter</a:t>
            </a:r>
            <a:r>
              <a:rPr lang="en-US" sz="2400" dirty="0"/>
              <a:t> Notebook</a:t>
            </a:r>
          </a:p>
        </p:txBody>
      </p:sp>
      <p:pic>
        <p:nvPicPr>
          <p:cNvPr id="3" name="Picture 2"/>
          <p:cNvPicPr>
            <a:picLocks noChangeAspect="1"/>
          </p:cNvPicPr>
          <p:nvPr/>
        </p:nvPicPr>
        <p:blipFill>
          <a:blip r:embed="rId2"/>
          <a:stretch>
            <a:fillRect/>
          </a:stretch>
        </p:blipFill>
        <p:spPr>
          <a:xfrm>
            <a:off x="0" y="1506092"/>
            <a:ext cx="9144000" cy="4282545"/>
          </a:xfrm>
          <a:prstGeom prst="rect">
            <a:avLst/>
          </a:prstGeom>
        </p:spPr>
      </p:pic>
      <p:sp>
        <p:nvSpPr>
          <p:cNvPr id="4" name="Rectangle 3"/>
          <p:cNvSpPr/>
          <p:nvPr/>
        </p:nvSpPr>
        <p:spPr>
          <a:xfrm>
            <a:off x="4804012" y="1"/>
            <a:ext cx="4339988" cy="6858000"/>
          </a:xfrm>
          <a:prstGeom prst="rect">
            <a:avLst/>
          </a:prstGeom>
          <a:solidFill>
            <a:srgbClr val="6964D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extBox 4"/>
          <p:cNvSpPr txBox="1"/>
          <p:nvPr/>
        </p:nvSpPr>
        <p:spPr>
          <a:xfrm>
            <a:off x="4572000" y="287659"/>
            <a:ext cx="4421875" cy="6186309"/>
          </a:xfrm>
          <a:prstGeom prst="rect">
            <a:avLst/>
          </a:prstGeom>
          <a:noFill/>
        </p:spPr>
        <p:txBody>
          <a:bodyPr wrap="square" rtlCol="0">
            <a:spAutoFit/>
          </a:bodyPr>
          <a:lstStyle/>
          <a:p>
            <a:pPr marL="742950" lvl="1"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The </a:t>
            </a:r>
            <a:r>
              <a:rPr lang="en-US" dirty="0" err="1">
                <a:solidFill>
                  <a:schemeClr val="bg1"/>
                </a:solidFill>
                <a:latin typeface="Calibri" panose="020F0502020204030204" pitchFamily="34" charset="0"/>
                <a:cs typeface="Calibri" panose="020F0502020204030204" pitchFamily="34" charset="0"/>
              </a:rPr>
              <a:t>Jupyter</a:t>
            </a:r>
            <a:r>
              <a:rPr lang="en-US" dirty="0">
                <a:solidFill>
                  <a:schemeClr val="bg1"/>
                </a:solidFill>
                <a:latin typeface="Calibri" panose="020F0502020204030204" pitchFamily="34" charset="0"/>
                <a:cs typeface="Calibri" panose="020F0502020204030204" pitchFamily="34" charset="0"/>
              </a:rPr>
              <a:t> Notebook is an open-source web application that allows you to create and share documents that contain live code, equations, visualizations and explanatory text. </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Uses include: data cleaning and transformation, numerical simulation, statistical modeling, machine learning and much more.</a:t>
            </a:r>
          </a:p>
          <a:p>
            <a:pPr marL="742950" lvl="1"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In industry, the </a:t>
            </a:r>
            <a:r>
              <a:rPr lang="en-US" dirty="0" err="1">
                <a:solidFill>
                  <a:schemeClr val="bg1"/>
                </a:solidFill>
                <a:latin typeface="Calibri" panose="020F0502020204030204" pitchFamily="34" charset="0"/>
                <a:cs typeface="Calibri" panose="020F0502020204030204" pitchFamily="34" charset="0"/>
              </a:rPr>
              <a:t>Jupyter</a:t>
            </a:r>
            <a:r>
              <a:rPr lang="en-US" dirty="0">
                <a:solidFill>
                  <a:schemeClr val="bg1"/>
                </a:solidFill>
                <a:latin typeface="Calibri" panose="020F0502020204030204" pitchFamily="34" charset="0"/>
                <a:cs typeface="Calibri" panose="020F0502020204030204" pitchFamily="34" charset="0"/>
              </a:rPr>
              <a:t> Notebook is widely used as a daily computation and data-analysis tool, and major companies have created hosted services based on </a:t>
            </a:r>
            <a:r>
              <a:rPr lang="en-US" dirty="0" err="1">
                <a:solidFill>
                  <a:schemeClr val="bg1"/>
                </a:solidFill>
                <a:latin typeface="Calibri" panose="020F0502020204030204" pitchFamily="34" charset="0"/>
                <a:cs typeface="Calibri" panose="020F0502020204030204" pitchFamily="34" charset="0"/>
              </a:rPr>
              <a:t>Jupyter</a:t>
            </a:r>
            <a:r>
              <a:rPr lang="en-US" dirty="0">
                <a:solidFill>
                  <a:schemeClr val="bg1"/>
                </a:solidFill>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In education, at least 45 different courses use </a:t>
            </a:r>
            <a:r>
              <a:rPr lang="en-US" dirty="0" err="1">
                <a:solidFill>
                  <a:schemeClr val="bg1"/>
                </a:solidFill>
                <a:latin typeface="Calibri" panose="020F0502020204030204" pitchFamily="34" charset="0"/>
                <a:cs typeface="Calibri" panose="020F0502020204030204" pitchFamily="34" charset="0"/>
              </a:rPr>
              <a:t>Jupyter</a:t>
            </a:r>
            <a:r>
              <a:rPr lang="en-US" dirty="0">
                <a:solidFill>
                  <a:schemeClr val="bg1"/>
                </a:solidFill>
                <a:latin typeface="Calibri" panose="020F0502020204030204" pitchFamily="34" charset="0"/>
                <a:cs typeface="Calibri" panose="020F0502020204030204" pitchFamily="34" charset="0"/>
              </a:rPr>
              <a:t> Notebooks to teach a wide variety of subjects, including high-school level Computer Science, Aerodynamics, Numerical Methods, Statistics, Computational Physics, Cognitive Science and Data Science.</a:t>
            </a:r>
          </a:p>
        </p:txBody>
      </p:sp>
    </p:spTree>
    <p:extLst>
      <p:ext uri="{BB962C8B-B14F-4D97-AF65-F5344CB8AC3E}">
        <p14:creationId xmlns:p14="http://schemas.microsoft.com/office/powerpoint/2010/main" val="3601850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Where to find Anaconda</a:t>
            </a:r>
          </a:p>
        </p:txBody>
      </p:sp>
      <p:sp>
        <p:nvSpPr>
          <p:cNvPr id="5" name="Rounded Rectangle 4"/>
          <p:cNvSpPr/>
          <p:nvPr/>
        </p:nvSpPr>
        <p:spPr>
          <a:xfrm>
            <a:off x="2667050" y="1290469"/>
            <a:ext cx="3766782" cy="531978"/>
          </a:xfrm>
          <a:prstGeom prst="roundRect">
            <a:avLst/>
          </a:prstGeom>
          <a:solidFill>
            <a:srgbClr val="6964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Ubuntu" panose="020B0504030602030204" pitchFamily="34" charset="0"/>
                <a:cs typeface="Arial" panose="020B0604020202020204" pitchFamily="34" charset="0"/>
              </a:rPr>
              <a:t>http://jupyter.org/install</a:t>
            </a:r>
          </a:p>
        </p:txBody>
      </p:sp>
      <p:grpSp>
        <p:nvGrpSpPr>
          <p:cNvPr id="12" name="Group 11"/>
          <p:cNvGrpSpPr/>
          <p:nvPr/>
        </p:nvGrpSpPr>
        <p:grpSpPr>
          <a:xfrm>
            <a:off x="0" y="2262935"/>
            <a:ext cx="9100882" cy="1448241"/>
            <a:chOff x="0" y="1871547"/>
            <a:chExt cx="9906000" cy="1729746"/>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1547"/>
              <a:ext cx="9906000" cy="1729746"/>
            </a:xfrm>
            <a:prstGeom prst="rect">
              <a:avLst/>
            </a:prstGeom>
          </p:spPr>
        </p:pic>
        <p:sp>
          <p:nvSpPr>
            <p:cNvPr id="14" name="Oval 13"/>
            <p:cNvSpPr/>
            <p:nvPr/>
          </p:nvSpPr>
          <p:spPr>
            <a:xfrm>
              <a:off x="8769530" y="2492870"/>
              <a:ext cx="864120" cy="50407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535781" fontAlgn="base">
                <a:lnSpc>
                  <a:spcPct val="90000"/>
                </a:lnSpc>
                <a:buClr>
                  <a:srgbClr val="2B143D"/>
                </a:buClr>
                <a:defRPr/>
              </a:pPr>
              <a:endParaRPr lang="en-US" sz="1050" dirty="0">
                <a:solidFill>
                  <a:srgbClr val="2B143D">
                    <a:lumMod val="50000"/>
                  </a:srgbClr>
                </a:solidFill>
                <a:latin typeface="Arial" charset="0"/>
              </a:endParaRPr>
            </a:p>
          </p:txBody>
        </p:sp>
      </p:grpSp>
      <p:pic>
        <p:nvPicPr>
          <p:cNvPr id="15" name="Picture 1"/>
          <p:cNvPicPr>
            <a:picLocks noChangeAspect="1" noChangeArrowheads="1"/>
          </p:cNvPicPr>
          <p:nvPr/>
        </p:nvPicPr>
        <p:blipFill>
          <a:blip r:embed="rId3"/>
          <a:srcRect/>
          <a:stretch>
            <a:fillRect/>
          </a:stretch>
        </p:blipFill>
        <p:spPr bwMode="auto">
          <a:xfrm>
            <a:off x="481089" y="3711176"/>
            <a:ext cx="3568877" cy="2847508"/>
          </a:xfrm>
          <a:prstGeom prst="rect">
            <a:avLst/>
          </a:prstGeom>
          <a:noFill/>
          <a:ln w="9525">
            <a:noFill/>
            <a:miter lim="800000"/>
            <a:headEnd/>
            <a:tailEnd/>
          </a:ln>
        </p:spPr>
      </p:pic>
      <p:sp>
        <p:nvSpPr>
          <p:cNvPr id="3" name="Rectangle 2"/>
          <p:cNvSpPr/>
          <p:nvPr/>
        </p:nvSpPr>
        <p:spPr>
          <a:xfrm>
            <a:off x="4049966" y="3921912"/>
            <a:ext cx="4572000" cy="1477328"/>
          </a:xfrm>
          <a:prstGeom prst="rect">
            <a:avLst/>
          </a:prstGeom>
        </p:spPr>
        <p:txBody>
          <a:bodyPr>
            <a:spAutoFit/>
          </a:bodyPr>
          <a:lstStyle/>
          <a:p>
            <a:r>
              <a:rPr lang="en-US" b="1" dirty="0">
                <a:solidFill>
                  <a:srgbClr val="6964D1"/>
                </a:solidFill>
                <a:latin typeface="Ubuntu" panose="020B0504030602030204" pitchFamily="34" charset="0"/>
              </a:rPr>
              <a:t>After starting </a:t>
            </a:r>
            <a:r>
              <a:rPr lang="en-US" b="1" dirty="0" err="1">
                <a:solidFill>
                  <a:srgbClr val="6964D1"/>
                </a:solidFill>
                <a:latin typeface="Ubuntu" panose="020B0504030602030204" pitchFamily="34" charset="0"/>
              </a:rPr>
              <a:t>jupyter</a:t>
            </a:r>
            <a:r>
              <a:rPr lang="en-US" b="1" dirty="0">
                <a:solidFill>
                  <a:srgbClr val="6964D1"/>
                </a:solidFill>
                <a:latin typeface="Ubuntu" panose="020B0504030602030204" pitchFamily="34" charset="0"/>
              </a:rPr>
              <a:t> in the command prompt, your browser should show you </a:t>
            </a:r>
          </a:p>
          <a:p>
            <a:endParaRPr lang="en-US" b="1" dirty="0">
              <a:solidFill>
                <a:srgbClr val="6964D1"/>
              </a:solidFill>
              <a:latin typeface="Ubuntu" panose="020B0504030602030204" pitchFamily="34" charset="0"/>
              <a:cs typeface="Arial" panose="020B0604020202020204" pitchFamily="34" charset="0"/>
            </a:endParaRPr>
          </a:p>
          <a:p>
            <a:r>
              <a:rPr lang="en-US" b="1" dirty="0">
                <a:solidFill>
                  <a:srgbClr val="6964D1"/>
                </a:solidFill>
                <a:latin typeface="Ubuntu" panose="020B0504030602030204" pitchFamily="34" charset="0"/>
              </a:rPr>
              <a:t>Create a new notebook by clicking </a:t>
            </a:r>
            <a:r>
              <a:rPr lang="en-US" b="1" i="1" dirty="0">
                <a:solidFill>
                  <a:srgbClr val="6964D1"/>
                </a:solidFill>
                <a:latin typeface="Ubuntu" panose="020B0504030602030204" pitchFamily="34" charset="0"/>
              </a:rPr>
              <a:t>new</a:t>
            </a:r>
            <a:endParaRPr lang="en-US" b="1" dirty="0">
              <a:solidFill>
                <a:srgbClr val="6964D1"/>
              </a:solidFill>
              <a:latin typeface="Ubuntu" panose="020B0504030602030204" pitchFamily="34" charset="0"/>
            </a:endParaRPr>
          </a:p>
          <a:p>
            <a:endParaRPr lang="en-US" b="1" dirty="0">
              <a:solidFill>
                <a:srgbClr val="6964D1"/>
              </a:solidFill>
              <a:latin typeface="Ubuntu" panose="020B0504030602030204" pitchFamily="34" charset="0"/>
            </a:endParaRPr>
          </a:p>
        </p:txBody>
      </p:sp>
    </p:spTree>
    <p:extLst>
      <p:ext uri="{BB962C8B-B14F-4D97-AF65-F5344CB8AC3E}">
        <p14:creationId xmlns:p14="http://schemas.microsoft.com/office/powerpoint/2010/main" val="2668101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Where to find Anaconda</a:t>
            </a:r>
          </a:p>
        </p:txBody>
      </p:sp>
      <p:sp>
        <p:nvSpPr>
          <p:cNvPr id="5" name="Rounded Rectangle 4"/>
          <p:cNvSpPr/>
          <p:nvPr/>
        </p:nvSpPr>
        <p:spPr>
          <a:xfrm>
            <a:off x="2667050" y="1290469"/>
            <a:ext cx="3766782" cy="531978"/>
          </a:xfrm>
          <a:prstGeom prst="roundRect">
            <a:avLst/>
          </a:prstGeom>
          <a:solidFill>
            <a:srgbClr val="6964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Ubuntu" panose="020B0504030602030204" pitchFamily="34" charset="0"/>
                <a:cs typeface="Arial" panose="020B0604020202020204" pitchFamily="34" charset="0"/>
              </a:rPr>
              <a:t>http://jupyter.org/install</a:t>
            </a:r>
          </a:p>
        </p:txBody>
      </p:sp>
      <p:pic>
        <p:nvPicPr>
          <p:cNvPr id="10" name="Picture 2"/>
          <p:cNvPicPr>
            <a:picLocks noChangeAspect="1" noChangeArrowheads="1"/>
          </p:cNvPicPr>
          <p:nvPr/>
        </p:nvPicPr>
        <p:blipFill>
          <a:blip r:embed="rId2"/>
          <a:srcRect/>
          <a:stretch>
            <a:fillRect/>
          </a:stretch>
        </p:blipFill>
        <p:spPr bwMode="auto">
          <a:xfrm>
            <a:off x="117252" y="1998383"/>
            <a:ext cx="8794736" cy="1523320"/>
          </a:xfrm>
          <a:prstGeom prst="rect">
            <a:avLst/>
          </a:prstGeom>
          <a:noFill/>
          <a:ln w="9525">
            <a:noFill/>
            <a:miter lim="800000"/>
            <a:headEnd/>
            <a:tailEnd/>
          </a:ln>
        </p:spPr>
      </p:pic>
      <p:sp>
        <p:nvSpPr>
          <p:cNvPr id="11" name="Text Placeholder 4"/>
          <p:cNvSpPr txBox="1">
            <a:spLocks/>
          </p:cNvSpPr>
          <p:nvPr/>
        </p:nvSpPr>
        <p:spPr>
          <a:xfrm>
            <a:off x="171450" y="3697639"/>
            <a:ext cx="6262382" cy="1257300"/>
          </a:xfrm>
          <a:prstGeom prst="rect">
            <a:avLst/>
          </a:prstGeom>
        </p:spPr>
        <p:txBody>
          <a:bodyP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rgbClr val="6964D1"/>
                </a:solidFill>
              </a:rPr>
              <a:t>The new notebook will start with an empty cell</a:t>
            </a:r>
          </a:p>
          <a:p>
            <a:pPr lvl="1">
              <a:buFont typeface="Arial" pitchFamily="34" charset="0"/>
              <a:buNone/>
            </a:pPr>
            <a:endParaRPr lang="en-US" sz="1800" b="1" dirty="0">
              <a:solidFill>
                <a:srgbClr val="6964D1"/>
              </a:solidFill>
            </a:endParaRPr>
          </a:p>
          <a:p>
            <a:endParaRPr lang="en-US" sz="1800" b="1" dirty="0">
              <a:solidFill>
                <a:srgbClr val="6964D1"/>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49" y="4159508"/>
            <a:ext cx="5443633" cy="2350474"/>
          </a:xfrm>
          <a:prstGeom prst="rect">
            <a:avLst/>
          </a:prstGeom>
        </p:spPr>
      </p:pic>
      <p:sp>
        <p:nvSpPr>
          <p:cNvPr id="17" name="Rectangle 16"/>
          <p:cNvSpPr/>
          <p:nvPr/>
        </p:nvSpPr>
        <p:spPr>
          <a:xfrm>
            <a:off x="5615082" y="5130875"/>
            <a:ext cx="3296906" cy="923330"/>
          </a:xfrm>
          <a:prstGeom prst="rect">
            <a:avLst/>
          </a:prstGeom>
        </p:spPr>
        <p:txBody>
          <a:bodyPr wrap="square">
            <a:spAutoFit/>
          </a:bodyPr>
          <a:lstStyle/>
          <a:p>
            <a:pPr defTabSz="685800">
              <a:defRPr/>
            </a:pPr>
            <a:r>
              <a:rPr lang="en-US" b="1" dirty="0">
                <a:solidFill>
                  <a:srgbClr val="6964D1"/>
                </a:solidFill>
                <a:latin typeface="Ubuntu" panose="020B0504030602030204" pitchFamily="34" charset="0"/>
                <a:cs typeface="Arial" panose="020B0604020202020204" pitchFamily="34" charset="0"/>
              </a:rPr>
              <a:t>You can fill cells in code  mode or in markdown mode</a:t>
            </a:r>
          </a:p>
          <a:p>
            <a:pPr defTabSz="685800">
              <a:defRPr/>
            </a:pPr>
            <a:endParaRPr lang="en-US" b="1" dirty="0">
              <a:solidFill>
                <a:srgbClr val="6964D1"/>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324991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Where to find Anaconda</a:t>
            </a:r>
          </a:p>
        </p:txBody>
      </p:sp>
      <p:sp>
        <p:nvSpPr>
          <p:cNvPr id="5" name="Rounded Rectangle 4"/>
          <p:cNvSpPr/>
          <p:nvPr/>
        </p:nvSpPr>
        <p:spPr>
          <a:xfrm>
            <a:off x="2667050" y="1290469"/>
            <a:ext cx="3766782" cy="531978"/>
          </a:xfrm>
          <a:prstGeom prst="roundRect">
            <a:avLst/>
          </a:prstGeom>
          <a:solidFill>
            <a:srgbClr val="6964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Ubuntu" panose="020B0504030602030204" pitchFamily="34" charset="0"/>
                <a:cs typeface="Arial" panose="020B0604020202020204" pitchFamily="34" charset="0"/>
              </a:rPr>
              <a:t>http://jupyter.org/install</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6657" y="2027066"/>
            <a:ext cx="3671660" cy="3570611"/>
          </a:xfrm>
          <a:prstGeom prst="rect">
            <a:avLst/>
          </a:prstGeom>
        </p:spPr>
      </p:pic>
      <p:sp>
        <p:nvSpPr>
          <p:cNvPr id="3" name="Rectangle 2"/>
          <p:cNvSpPr/>
          <p:nvPr/>
        </p:nvSpPr>
        <p:spPr>
          <a:xfrm>
            <a:off x="566382" y="3364556"/>
            <a:ext cx="3759958" cy="895630"/>
          </a:xfrm>
          <a:prstGeom prst="rect">
            <a:avLst/>
          </a:prstGeom>
        </p:spPr>
        <p:txBody>
          <a:bodyPr wrap="square">
            <a:spAutoFit/>
          </a:bodyPr>
          <a:lstStyle/>
          <a:p>
            <a:pPr defTabSz="685800">
              <a:defRPr/>
            </a:pPr>
            <a:r>
              <a:rPr lang="en-US" b="1" dirty="0">
                <a:solidFill>
                  <a:srgbClr val="6964D1"/>
                </a:solidFill>
                <a:latin typeface="Ubuntu" panose="020B0504030602030204" pitchFamily="34" charset="0"/>
                <a:cs typeface="Arial" panose="020B0604020202020204" pitchFamily="34" charset="0"/>
              </a:rPr>
              <a:t>Hit CTRL + ENTER to </a:t>
            </a:r>
          </a:p>
          <a:p>
            <a:pPr defTabSz="685800">
              <a:defRPr/>
            </a:pPr>
            <a:r>
              <a:rPr lang="en-US" b="1" dirty="0">
                <a:solidFill>
                  <a:srgbClr val="6964D1"/>
                </a:solidFill>
                <a:latin typeface="Ubuntu" panose="020B0504030602030204" pitchFamily="34" charset="0"/>
                <a:cs typeface="Arial" panose="020B0604020202020204" pitchFamily="34" charset="0"/>
              </a:rPr>
              <a:t>evaluate the individual cells: </a:t>
            </a:r>
          </a:p>
          <a:p>
            <a:pPr defTabSz="685800">
              <a:lnSpc>
                <a:spcPct val="90000"/>
              </a:lnSpc>
              <a:defRPr/>
            </a:pPr>
            <a:endParaRPr lang="en-US" b="1" dirty="0">
              <a:solidFill>
                <a:srgbClr val="6964D1"/>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824798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New Environments and Packages</a:t>
            </a:r>
          </a:p>
        </p:txBody>
      </p:sp>
      <p:sp>
        <p:nvSpPr>
          <p:cNvPr id="8" name="Content Placeholder 6"/>
          <p:cNvSpPr txBox="1">
            <a:spLocks/>
          </p:cNvSpPr>
          <p:nvPr/>
        </p:nvSpPr>
        <p:spPr>
          <a:xfrm>
            <a:off x="311795" y="1242819"/>
            <a:ext cx="8463717" cy="599845"/>
          </a:xfrm>
          <a:prstGeom prst="rect">
            <a:avLst/>
          </a:prstGeom>
          <a:ln>
            <a:solidFill>
              <a:srgbClr val="00C37B"/>
            </a:solidFill>
          </a:ln>
        </p:spPr>
        <p:style>
          <a:lnRef idx="2">
            <a:schemeClr val="accent5"/>
          </a:lnRef>
          <a:fillRef idx="1">
            <a:schemeClr val="lt1"/>
          </a:fillRef>
          <a:effectRef idx="0">
            <a:schemeClr val="accent5"/>
          </a:effectRef>
          <a:fontRef idx="minor">
            <a:schemeClr val="dk1"/>
          </a:fontRef>
        </p:style>
        <p:txBody>
          <a:bodyPr>
            <a:noAutofit/>
          </a:bodyP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dk1"/>
                </a:solidFill>
                <a:latin typeface="+mn-lt"/>
                <a:ea typeface="+mn-ea"/>
                <a:cs typeface="+mn-cs"/>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dk1"/>
                </a:solidFill>
                <a:latin typeface="+mn-lt"/>
                <a:ea typeface="+mn-ea"/>
                <a:cs typeface="+mn-cs"/>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dk1"/>
                </a:solidFill>
                <a:latin typeface="+mn-lt"/>
                <a:ea typeface="+mn-ea"/>
                <a:cs typeface="+mn-cs"/>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dk1"/>
                </a:solidFill>
                <a:latin typeface="+mn-lt"/>
                <a:ea typeface="+mn-ea"/>
                <a:cs typeface="+mn-cs"/>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a:buClr>
                <a:srgbClr val="998C85"/>
              </a:buClr>
              <a:buNone/>
            </a:pPr>
            <a:r>
              <a:rPr lang="en-US" sz="1800" b="1" dirty="0">
                <a:solidFill>
                  <a:srgbClr val="00C37B"/>
                </a:solidFill>
                <a:latin typeface="Ubuntu" panose="020B0504030602030204" pitchFamily="34" charset="0"/>
                <a:cs typeface="Arial" panose="020B0604020202020204" pitchFamily="34" charset="0"/>
              </a:rPr>
              <a:t>If this is the first Python installation on your machine, ignore this slide</a:t>
            </a:r>
            <a:endParaRPr lang="en-US" sz="1800" b="1" dirty="0">
              <a:solidFill>
                <a:srgbClr val="00C37B"/>
              </a:solidFill>
              <a:latin typeface="Ubuntu" panose="020B0504030602030204" pitchFamily="34" charset="0"/>
            </a:endParaRPr>
          </a:p>
          <a:p>
            <a:endParaRPr lang="en-US" sz="1800" dirty="0">
              <a:solidFill>
                <a:srgbClr val="00C37B"/>
              </a:solidFill>
              <a:latin typeface="Ubuntu" panose="020B0504030602030204" pitchFamily="34" charset="0"/>
            </a:endParaRPr>
          </a:p>
          <a:p>
            <a:endParaRPr lang="en-US" sz="1800" dirty="0">
              <a:solidFill>
                <a:srgbClr val="00C37B"/>
              </a:solidFill>
              <a:latin typeface="Ubuntu" panose="020B0504030602030204" pitchFamily="34" charset="0"/>
            </a:endParaRPr>
          </a:p>
          <a:p>
            <a:endParaRPr lang="en-US" sz="1800" dirty="0">
              <a:solidFill>
                <a:srgbClr val="00C37B"/>
              </a:solidFill>
              <a:latin typeface="Ubuntu" panose="020B0504030602030204" pitchFamily="34" charset="0"/>
            </a:endParaRPr>
          </a:p>
          <a:p>
            <a:endParaRPr lang="en-US" sz="1800" dirty="0">
              <a:solidFill>
                <a:srgbClr val="00C37B"/>
              </a:solidFill>
              <a:latin typeface="Ubuntu" panose="020B0504030602030204" pitchFamily="34" charset="0"/>
            </a:endParaRPr>
          </a:p>
        </p:txBody>
      </p:sp>
      <p:sp>
        <p:nvSpPr>
          <p:cNvPr id="11" name="TextBox 10"/>
          <p:cNvSpPr txBox="1"/>
          <p:nvPr/>
        </p:nvSpPr>
        <p:spPr>
          <a:xfrm>
            <a:off x="417109" y="2165633"/>
            <a:ext cx="4564323" cy="4247317"/>
          </a:xfrm>
          <a:prstGeom prst="rect">
            <a:avLst/>
          </a:prstGeom>
          <a:noFill/>
        </p:spPr>
        <p:txBody>
          <a:bodyPr wrap="square" rtlCol="0">
            <a:spAutoFit/>
          </a:bodyPr>
          <a:lstStyle/>
          <a:p>
            <a:pPr defTabSz="685800">
              <a:defRPr/>
            </a:pPr>
            <a:r>
              <a:rPr lang="en-US" dirty="0">
                <a:solidFill>
                  <a:prstClr val="black"/>
                </a:solidFill>
                <a:latin typeface="Calibri" panose="020F0502020204030204" pitchFamily="34" charset="0"/>
                <a:cs typeface="Calibri" panose="020F0502020204030204" pitchFamily="34" charset="0"/>
              </a:rPr>
              <a:t>If you </a:t>
            </a:r>
            <a:r>
              <a:rPr lang="en-US" b="1" dirty="0">
                <a:solidFill>
                  <a:prstClr val="black"/>
                </a:solidFill>
                <a:latin typeface="Calibri" panose="020F0502020204030204" pitchFamily="34" charset="0"/>
                <a:cs typeface="Calibri" panose="020F0502020204030204" pitchFamily="34" charset="0"/>
              </a:rPr>
              <a:t>already have a version of Python </a:t>
            </a:r>
            <a:r>
              <a:rPr lang="en-US" dirty="0">
                <a:solidFill>
                  <a:prstClr val="black"/>
                </a:solidFill>
                <a:latin typeface="Calibri" panose="020F0502020204030204" pitchFamily="34" charset="0"/>
                <a:cs typeface="Calibri" panose="020F0502020204030204" pitchFamily="34" charset="0"/>
              </a:rPr>
              <a:t>installed, you might want to create a new </a:t>
            </a:r>
            <a:r>
              <a:rPr lang="en-US" dirty="0" err="1">
                <a:solidFill>
                  <a:prstClr val="black"/>
                </a:solidFill>
                <a:latin typeface="Calibri" panose="020F0502020204030204" pitchFamily="34" charset="0"/>
                <a:cs typeface="Calibri" panose="020F0502020204030204" pitchFamily="34" charset="0"/>
              </a:rPr>
              <a:t>conda</a:t>
            </a:r>
            <a:r>
              <a:rPr lang="en-US" dirty="0">
                <a:solidFill>
                  <a:prstClr val="black"/>
                </a:solidFill>
                <a:latin typeface="Calibri" panose="020F0502020204030204" pitchFamily="34" charset="0"/>
                <a:cs typeface="Calibri" panose="020F0502020204030204" pitchFamily="34" charset="0"/>
              </a:rPr>
              <a:t> environment.</a:t>
            </a:r>
            <a:r>
              <a:rPr lang="en-US" b="1" dirty="0">
                <a:solidFill>
                  <a:prstClr val="black"/>
                </a:solidFill>
                <a:latin typeface="Calibri" panose="020F0502020204030204" pitchFamily="34" charset="0"/>
                <a:cs typeface="Calibri" panose="020F0502020204030204" pitchFamily="34" charset="0"/>
              </a:rPr>
              <a:t> </a:t>
            </a:r>
          </a:p>
          <a:p>
            <a:pPr defTabSz="685800">
              <a:defRPr/>
            </a:pPr>
            <a:endParaRPr lang="en-US" b="1" dirty="0">
              <a:solidFill>
                <a:prstClr val="black"/>
              </a:solidFill>
              <a:latin typeface="Calibri" panose="020F0502020204030204" pitchFamily="34" charset="0"/>
              <a:cs typeface="Calibri" panose="020F0502020204030204" pitchFamily="34" charset="0"/>
            </a:endParaRPr>
          </a:p>
          <a:p>
            <a:pPr marL="214313" indent="-214313" defTabSz="685800">
              <a:buClr>
                <a:srgbClr val="95E616"/>
              </a:buClr>
              <a:buFont typeface="Wingdings" panose="05000000000000000000" pitchFamily="2" charset="2"/>
              <a:buChar char="§"/>
              <a:defRPr/>
            </a:pPr>
            <a:r>
              <a:rPr lang="en-US" dirty="0">
                <a:solidFill>
                  <a:prstClr val="black"/>
                </a:solidFill>
                <a:latin typeface="Calibri" panose="020F0502020204030204" pitchFamily="34" charset="0"/>
                <a:cs typeface="Calibri" panose="020F0502020204030204" pitchFamily="34" charset="0"/>
              </a:rPr>
              <a:t>Create new </a:t>
            </a:r>
            <a:r>
              <a:rPr lang="en-US" dirty="0" err="1">
                <a:solidFill>
                  <a:prstClr val="black"/>
                </a:solidFill>
                <a:latin typeface="Calibri" panose="020F0502020204030204" pitchFamily="34" charset="0"/>
                <a:cs typeface="Calibri" panose="020F0502020204030204" pitchFamily="34" charset="0"/>
              </a:rPr>
              <a:t>aconda</a:t>
            </a:r>
            <a:r>
              <a:rPr lang="en-US" dirty="0">
                <a:solidFill>
                  <a:prstClr val="black"/>
                </a:solidFill>
                <a:latin typeface="Calibri" panose="020F0502020204030204" pitchFamily="34" charset="0"/>
                <a:cs typeface="Calibri" panose="020F0502020204030204" pitchFamily="34" charset="0"/>
              </a:rPr>
              <a:t> environment via</a:t>
            </a:r>
            <a:br>
              <a:rPr lang="en-US" dirty="0">
                <a:solidFill>
                  <a:prstClr val="black"/>
                </a:solidFill>
                <a:latin typeface="Calibri" panose="020F0502020204030204" pitchFamily="34" charset="0"/>
                <a:cs typeface="Calibri" panose="020F0502020204030204" pitchFamily="34" charset="0"/>
              </a:rPr>
            </a:br>
            <a:r>
              <a:rPr lang="en-US" b="1" dirty="0" err="1">
                <a:solidFill>
                  <a:prstClr val="black"/>
                </a:solidFill>
                <a:latin typeface="Calibri" panose="020F0502020204030204" pitchFamily="34" charset="0"/>
                <a:cs typeface="Calibri" panose="020F0502020204030204" pitchFamily="34" charset="0"/>
              </a:rPr>
              <a:t>conda</a:t>
            </a:r>
            <a:r>
              <a:rPr lang="en-US" b="1" dirty="0">
                <a:solidFill>
                  <a:prstClr val="black"/>
                </a:solidFill>
                <a:latin typeface="Calibri" panose="020F0502020204030204" pitchFamily="34" charset="0"/>
                <a:cs typeface="Calibri" panose="020F0502020204030204" pitchFamily="34" charset="0"/>
              </a:rPr>
              <a:t> create –n </a:t>
            </a:r>
            <a:r>
              <a:rPr lang="en-US" b="1" dirty="0" err="1">
                <a:solidFill>
                  <a:prstClr val="black"/>
                </a:solidFill>
                <a:latin typeface="Calibri" panose="020F0502020204030204" pitchFamily="34" charset="0"/>
                <a:cs typeface="Calibri" panose="020F0502020204030204" pitchFamily="34" charset="0"/>
              </a:rPr>
              <a:t>myenv</a:t>
            </a:r>
            <a:r>
              <a:rPr lang="en-US" b="1" dirty="0">
                <a:solidFill>
                  <a:prstClr val="black"/>
                </a:solidFill>
                <a:latin typeface="Calibri" panose="020F0502020204030204" pitchFamily="34" charset="0"/>
                <a:cs typeface="Calibri" panose="020F0502020204030204" pitchFamily="34" charset="0"/>
              </a:rPr>
              <a:t> python=3</a:t>
            </a:r>
          </a:p>
          <a:p>
            <a:pPr defTabSz="685800">
              <a:defRPr/>
            </a:pPr>
            <a:endParaRPr lang="en-US" b="1" dirty="0">
              <a:solidFill>
                <a:prstClr val="black"/>
              </a:solidFill>
              <a:latin typeface="Calibri" panose="020F0502020204030204" pitchFamily="34" charset="0"/>
              <a:cs typeface="Calibri" panose="020F0502020204030204" pitchFamily="34" charset="0"/>
            </a:endParaRPr>
          </a:p>
          <a:p>
            <a:pPr marL="214313" indent="-214313" defTabSz="685800">
              <a:buClr>
                <a:srgbClr val="95E616"/>
              </a:buClr>
              <a:buFont typeface="Wingdings" panose="05000000000000000000" pitchFamily="2" charset="2"/>
              <a:buChar char="§"/>
              <a:defRPr/>
            </a:pPr>
            <a:r>
              <a:rPr lang="en-US" dirty="0">
                <a:solidFill>
                  <a:prstClr val="black"/>
                </a:solidFill>
                <a:latin typeface="Calibri" panose="020F0502020204030204" pitchFamily="34" charset="0"/>
                <a:cs typeface="Calibri" panose="020F0502020204030204" pitchFamily="34" charset="0"/>
              </a:rPr>
              <a:t>The new environment‘s name is „</a:t>
            </a:r>
            <a:r>
              <a:rPr lang="en-US" b="1" dirty="0" err="1">
                <a:solidFill>
                  <a:prstClr val="black"/>
                </a:solidFill>
                <a:latin typeface="Calibri" panose="020F0502020204030204" pitchFamily="34" charset="0"/>
                <a:cs typeface="Calibri" panose="020F0502020204030204" pitchFamily="34" charset="0"/>
              </a:rPr>
              <a:t>myenv</a:t>
            </a:r>
            <a:r>
              <a:rPr lang="en-US" dirty="0">
                <a:solidFill>
                  <a:prstClr val="black"/>
                </a:solidFill>
                <a:latin typeface="Calibri" panose="020F0502020204030204" pitchFamily="34" charset="0"/>
                <a:cs typeface="Calibri" panose="020F0502020204030204" pitchFamily="34" charset="0"/>
              </a:rPr>
              <a:t>“. </a:t>
            </a:r>
            <a:br>
              <a:rPr lang="en-US" dirty="0">
                <a:solidFill>
                  <a:prstClr val="black"/>
                </a:solidFill>
                <a:latin typeface="Calibri" panose="020F0502020204030204" pitchFamily="34" charset="0"/>
                <a:cs typeface="Calibri" panose="020F0502020204030204" pitchFamily="34" charset="0"/>
              </a:rPr>
            </a:br>
            <a:r>
              <a:rPr lang="en-US" dirty="0">
                <a:solidFill>
                  <a:prstClr val="black"/>
                </a:solidFill>
                <a:latin typeface="Calibri" panose="020F0502020204030204" pitchFamily="34" charset="0"/>
                <a:cs typeface="Calibri" panose="020F0502020204030204" pitchFamily="34" charset="0"/>
              </a:rPr>
              <a:t>If you want to use Python 2.7 type:</a:t>
            </a:r>
            <a:br>
              <a:rPr lang="en-US" dirty="0">
                <a:solidFill>
                  <a:prstClr val="black"/>
                </a:solidFill>
                <a:latin typeface="Calibri" panose="020F0502020204030204" pitchFamily="34" charset="0"/>
                <a:cs typeface="Calibri" panose="020F0502020204030204" pitchFamily="34" charset="0"/>
              </a:rPr>
            </a:br>
            <a:r>
              <a:rPr lang="en-US" dirty="0">
                <a:solidFill>
                  <a:prstClr val="black"/>
                </a:solidFill>
                <a:latin typeface="Calibri" panose="020F0502020204030204" pitchFamily="34" charset="0"/>
                <a:cs typeface="Calibri" panose="020F0502020204030204" pitchFamily="34" charset="0"/>
              </a:rPr>
              <a:t> </a:t>
            </a:r>
            <a:r>
              <a:rPr lang="en-US" b="1" dirty="0" err="1">
                <a:solidFill>
                  <a:prstClr val="black"/>
                </a:solidFill>
                <a:latin typeface="Calibri" panose="020F0502020204030204" pitchFamily="34" charset="0"/>
                <a:cs typeface="Calibri" panose="020F0502020204030204" pitchFamily="34" charset="0"/>
              </a:rPr>
              <a:t>conda</a:t>
            </a:r>
            <a:r>
              <a:rPr lang="en-US" b="1" dirty="0">
                <a:solidFill>
                  <a:prstClr val="black"/>
                </a:solidFill>
                <a:latin typeface="Calibri" panose="020F0502020204030204" pitchFamily="34" charset="0"/>
                <a:cs typeface="Calibri" panose="020F0502020204030204" pitchFamily="34" charset="0"/>
              </a:rPr>
              <a:t> create –n </a:t>
            </a:r>
            <a:r>
              <a:rPr lang="en-US" b="1" dirty="0" err="1">
                <a:solidFill>
                  <a:prstClr val="black"/>
                </a:solidFill>
                <a:latin typeface="Calibri" panose="020F0502020204030204" pitchFamily="34" charset="0"/>
                <a:cs typeface="Calibri" panose="020F0502020204030204" pitchFamily="34" charset="0"/>
              </a:rPr>
              <a:t>myenv</a:t>
            </a:r>
            <a:r>
              <a:rPr lang="en-US" b="1" dirty="0">
                <a:solidFill>
                  <a:prstClr val="black"/>
                </a:solidFill>
                <a:latin typeface="Calibri" panose="020F0502020204030204" pitchFamily="34" charset="0"/>
                <a:cs typeface="Calibri" panose="020F0502020204030204" pitchFamily="34" charset="0"/>
              </a:rPr>
              <a:t> python=2</a:t>
            </a:r>
          </a:p>
          <a:p>
            <a:pPr marL="214313" indent="-214313" defTabSz="685800">
              <a:buClr>
                <a:srgbClr val="95E616"/>
              </a:buClr>
              <a:buFont typeface="Wingdings" panose="05000000000000000000" pitchFamily="2" charset="2"/>
              <a:buChar char="§"/>
              <a:defRPr/>
            </a:pPr>
            <a:endParaRPr lang="en-US" b="1" dirty="0">
              <a:solidFill>
                <a:prstClr val="black"/>
              </a:solidFill>
              <a:latin typeface="Calibri" panose="020F0502020204030204" pitchFamily="34" charset="0"/>
              <a:cs typeface="Calibri" panose="020F0502020204030204" pitchFamily="34" charset="0"/>
            </a:endParaRPr>
          </a:p>
          <a:p>
            <a:pPr defTabSz="685800">
              <a:defRPr/>
            </a:pPr>
            <a:r>
              <a:rPr lang="en-US" dirty="0">
                <a:solidFill>
                  <a:prstClr val="black"/>
                </a:solidFill>
                <a:latin typeface="Calibri" panose="020F0502020204030204" pitchFamily="34" charset="0"/>
                <a:cs typeface="Calibri" panose="020F0502020204030204" pitchFamily="34" charset="0"/>
              </a:rPr>
              <a:t>Using environments has the benefit, that neither the existing Python installation nor other environments </a:t>
            </a:r>
          </a:p>
          <a:p>
            <a:pPr defTabSz="685800">
              <a:defRPr/>
            </a:pPr>
            <a:r>
              <a:rPr lang="en-US" dirty="0">
                <a:solidFill>
                  <a:prstClr val="black"/>
                </a:solidFill>
                <a:latin typeface="Calibri" panose="020F0502020204030204" pitchFamily="34" charset="0"/>
                <a:cs typeface="Calibri" panose="020F0502020204030204" pitchFamily="34" charset="0"/>
              </a:rPr>
              <a:t>are affected. </a:t>
            </a:r>
          </a:p>
        </p:txBody>
      </p:sp>
      <p:sp>
        <p:nvSpPr>
          <p:cNvPr id="12" name="TextBox 11"/>
          <p:cNvSpPr txBox="1"/>
          <p:nvPr/>
        </p:nvSpPr>
        <p:spPr>
          <a:xfrm>
            <a:off x="4981432" y="2165633"/>
            <a:ext cx="3794080" cy="3693319"/>
          </a:xfrm>
          <a:prstGeom prst="rect">
            <a:avLst/>
          </a:prstGeom>
          <a:noFill/>
        </p:spPr>
        <p:txBody>
          <a:bodyPr wrap="square" rtlCol="0">
            <a:spAutoFit/>
          </a:bodyPr>
          <a:lstStyle/>
          <a:p>
            <a:pPr defTabSz="685800">
              <a:defRPr/>
            </a:pPr>
            <a:r>
              <a:rPr lang="en-US" dirty="0">
                <a:solidFill>
                  <a:prstClr val="black"/>
                </a:solidFill>
                <a:latin typeface="Calibri" panose="020F0502020204030204" pitchFamily="34" charset="0"/>
                <a:cs typeface="Calibri" panose="020F0502020204030204" pitchFamily="34" charset="0"/>
              </a:rPr>
              <a:t>Activate or deactivate the environment with:</a:t>
            </a:r>
          </a:p>
          <a:p>
            <a:pPr marL="214313" indent="-214313" defTabSz="685800">
              <a:buClr>
                <a:srgbClr val="95E616"/>
              </a:buClr>
              <a:buFont typeface="Wingdings" panose="05000000000000000000" pitchFamily="2" charset="2"/>
              <a:buChar char="§"/>
              <a:defRPr/>
            </a:pPr>
            <a:r>
              <a:rPr lang="en-US" b="1" dirty="0">
                <a:solidFill>
                  <a:srgbClr val="00C37B"/>
                </a:solidFill>
                <a:latin typeface="Calibri" panose="020F0502020204030204" pitchFamily="34" charset="0"/>
                <a:cs typeface="Calibri" panose="020F0502020204030204" pitchFamily="34" charset="0"/>
              </a:rPr>
              <a:t>Windows:</a:t>
            </a:r>
            <a:br>
              <a:rPr lang="en-US" dirty="0">
                <a:solidFill>
                  <a:prstClr val="black"/>
                </a:solidFill>
                <a:latin typeface="Calibri" panose="020F0502020204030204" pitchFamily="34" charset="0"/>
                <a:cs typeface="Calibri" panose="020F0502020204030204" pitchFamily="34" charset="0"/>
              </a:rPr>
            </a:br>
            <a:r>
              <a:rPr lang="en-US" b="1" dirty="0">
                <a:solidFill>
                  <a:prstClr val="black"/>
                </a:solidFill>
                <a:latin typeface="Calibri" panose="020F0502020204030204" pitchFamily="34" charset="0"/>
                <a:cs typeface="Calibri" panose="020F0502020204030204" pitchFamily="34" charset="0"/>
              </a:rPr>
              <a:t>activate </a:t>
            </a:r>
            <a:r>
              <a:rPr lang="en-US" b="1" dirty="0" err="1">
                <a:solidFill>
                  <a:prstClr val="black"/>
                </a:solidFill>
                <a:latin typeface="Calibri" panose="020F0502020204030204" pitchFamily="34" charset="0"/>
                <a:cs typeface="Calibri" panose="020F0502020204030204" pitchFamily="34" charset="0"/>
              </a:rPr>
              <a:t>myenv</a:t>
            </a:r>
            <a:r>
              <a:rPr lang="en-US" b="1" dirty="0">
                <a:solidFill>
                  <a:prstClr val="black"/>
                </a:solidFill>
                <a:latin typeface="Calibri" panose="020F0502020204030204" pitchFamily="34" charset="0"/>
                <a:cs typeface="Calibri" panose="020F0502020204030204" pitchFamily="34" charset="0"/>
              </a:rPr>
              <a:t> </a:t>
            </a:r>
            <a:r>
              <a:rPr lang="en-US" dirty="0">
                <a:solidFill>
                  <a:prstClr val="black"/>
                </a:solidFill>
                <a:latin typeface="Calibri" panose="020F0502020204030204" pitchFamily="34" charset="0"/>
                <a:cs typeface="Calibri" panose="020F0502020204030204" pitchFamily="34" charset="0"/>
              </a:rPr>
              <a:t>or</a:t>
            </a:r>
            <a:br>
              <a:rPr lang="en-US" b="1" dirty="0">
                <a:solidFill>
                  <a:prstClr val="black"/>
                </a:solidFill>
                <a:latin typeface="Calibri" panose="020F0502020204030204" pitchFamily="34" charset="0"/>
                <a:cs typeface="Calibri" panose="020F0502020204030204" pitchFamily="34" charset="0"/>
              </a:rPr>
            </a:br>
            <a:r>
              <a:rPr lang="en-US" b="1" dirty="0">
                <a:solidFill>
                  <a:prstClr val="black"/>
                </a:solidFill>
                <a:latin typeface="Calibri" panose="020F0502020204030204" pitchFamily="34" charset="0"/>
                <a:cs typeface="Calibri" panose="020F0502020204030204" pitchFamily="34" charset="0"/>
              </a:rPr>
              <a:t>deactivate </a:t>
            </a:r>
            <a:r>
              <a:rPr lang="en-US" b="1" dirty="0" err="1">
                <a:solidFill>
                  <a:prstClr val="black"/>
                </a:solidFill>
                <a:latin typeface="Calibri" panose="020F0502020204030204" pitchFamily="34" charset="0"/>
                <a:cs typeface="Calibri" panose="020F0502020204030204" pitchFamily="34" charset="0"/>
              </a:rPr>
              <a:t>myenv</a:t>
            </a:r>
            <a:endParaRPr lang="en-US" b="1" dirty="0">
              <a:solidFill>
                <a:prstClr val="black"/>
              </a:solidFill>
              <a:latin typeface="Calibri" panose="020F0502020204030204" pitchFamily="34" charset="0"/>
              <a:cs typeface="Calibri" panose="020F0502020204030204" pitchFamily="34" charset="0"/>
            </a:endParaRPr>
          </a:p>
          <a:p>
            <a:pPr marL="214313" indent="-214313" defTabSz="685800">
              <a:buClr>
                <a:srgbClr val="95E616"/>
              </a:buClr>
              <a:buFont typeface="Wingdings" panose="05000000000000000000" pitchFamily="2" charset="2"/>
              <a:buChar char="§"/>
              <a:defRPr/>
            </a:pPr>
            <a:endParaRPr lang="en-US" b="1" dirty="0">
              <a:solidFill>
                <a:prstClr val="black"/>
              </a:solidFill>
              <a:latin typeface="Calibri" panose="020F0502020204030204" pitchFamily="34" charset="0"/>
              <a:cs typeface="Calibri" panose="020F0502020204030204" pitchFamily="34" charset="0"/>
            </a:endParaRPr>
          </a:p>
          <a:p>
            <a:pPr marL="214313" indent="-214313" defTabSz="685800">
              <a:buClr>
                <a:srgbClr val="95E616"/>
              </a:buClr>
              <a:buFont typeface="Wingdings" panose="05000000000000000000" pitchFamily="2" charset="2"/>
              <a:buChar char="§"/>
              <a:defRPr/>
            </a:pPr>
            <a:r>
              <a:rPr lang="en-US" b="1" dirty="0">
                <a:solidFill>
                  <a:srgbClr val="00C37B"/>
                </a:solidFill>
                <a:latin typeface="Calibri" panose="020F0502020204030204" pitchFamily="34" charset="0"/>
                <a:cs typeface="Calibri" panose="020F0502020204030204" pitchFamily="34" charset="0"/>
              </a:rPr>
              <a:t>Linux</a:t>
            </a:r>
            <a:br>
              <a:rPr lang="en-US" b="1" dirty="0">
                <a:solidFill>
                  <a:prstClr val="black"/>
                </a:solidFill>
                <a:latin typeface="Calibri" panose="020F0502020204030204" pitchFamily="34" charset="0"/>
                <a:cs typeface="Calibri" panose="020F0502020204030204" pitchFamily="34" charset="0"/>
              </a:rPr>
            </a:br>
            <a:r>
              <a:rPr lang="en-US" b="1" dirty="0">
                <a:solidFill>
                  <a:prstClr val="black"/>
                </a:solidFill>
                <a:latin typeface="Calibri" panose="020F0502020204030204" pitchFamily="34" charset="0"/>
                <a:cs typeface="Calibri" panose="020F0502020204030204" pitchFamily="34" charset="0"/>
              </a:rPr>
              <a:t>source</a:t>
            </a:r>
            <a:r>
              <a:rPr lang="en-US" dirty="0">
                <a:solidFill>
                  <a:prstClr val="black"/>
                </a:solidFill>
                <a:latin typeface="Calibri" panose="020F0502020204030204" pitchFamily="34" charset="0"/>
                <a:cs typeface="Calibri" panose="020F0502020204030204" pitchFamily="34" charset="0"/>
              </a:rPr>
              <a:t> </a:t>
            </a:r>
            <a:r>
              <a:rPr lang="en-US" b="1" dirty="0">
                <a:solidFill>
                  <a:prstClr val="black"/>
                </a:solidFill>
                <a:latin typeface="Calibri" panose="020F0502020204030204" pitchFamily="34" charset="0"/>
                <a:cs typeface="Calibri" panose="020F0502020204030204" pitchFamily="34" charset="0"/>
              </a:rPr>
              <a:t>activate </a:t>
            </a:r>
            <a:r>
              <a:rPr lang="en-US" b="1" dirty="0" err="1">
                <a:solidFill>
                  <a:prstClr val="black"/>
                </a:solidFill>
                <a:latin typeface="Calibri" panose="020F0502020204030204" pitchFamily="34" charset="0"/>
                <a:cs typeface="Calibri" panose="020F0502020204030204" pitchFamily="34" charset="0"/>
              </a:rPr>
              <a:t>myenv</a:t>
            </a:r>
            <a:br>
              <a:rPr lang="en-US" b="1" dirty="0">
                <a:solidFill>
                  <a:prstClr val="black"/>
                </a:solidFill>
                <a:latin typeface="Calibri" panose="020F0502020204030204" pitchFamily="34" charset="0"/>
                <a:cs typeface="Calibri" panose="020F0502020204030204" pitchFamily="34" charset="0"/>
              </a:rPr>
            </a:br>
            <a:r>
              <a:rPr lang="en-US" b="1" dirty="0">
                <a:solidFill>
                  <a:prstClr val="black"/>
                </a:solidFill>
                <a:latin typeface="Calibri" panose="020F0502020204030204" pitchFamily="34" charset="0"/>
                <a:cs typeface="Calibri" panose="020F0502020204030204" pitchFamily="34" charset="0"/>
              </a:rPr>
              <a:t>source</a:t>
            </a:r>
            <a:r>
              <a:rPr lang="en-US" dirty="0">
                <a:solidFill>
                  <a:prstClr val="black"/>
                </a:solidFill>
                <a:latin typeface="Calibri" panose="020F0502020204030204" pitchFamily="34" charset="0"/>
                <a:cs typeface="Calibri" panose="020F0502020204030204" pitchFamily="34" charset="0"/>
              </a:rPr>
              <a:t> </a:t>
            </a:r>
            <a:r>
              <a:rPr lang="en-US" b="1" dirty="0">
                <a:solidFill>
                  <a:prstClr val="black"/>
                </a:solidFill>
                <a:latin typeface="Calibri" panose="020F0502020204030204" pitchFamily="34" charset="0"/>
                <a:cs typeface="Calibri" panose="020F0502020204030204" pitchFamily="34" charset="0"/>
              </a:rPr>
              <a:t>deactivate </a:t>
            </a:r>
            <a:r>
              <a:rPr lang="en-US" b="1" dirty="0" err="1">
                <a:solidFill>
                  <a:prstClr val="black"/>
                </a:solidFill>
                <a:latin typeface="Calibri" panose="020F0502020204030204" pitchFamily="34" charset="0"/>
                <a:cs typeface="Calibri" panose="020F0502020204030204" pitchFamily="34" charset="0"/>
              </a:rPr>
              <a:t>myenv</a:t>
            </a:r>
            <a:endParaRPr lang="en-US" b="1" dirty="0">
              <a:solidFill>
                <a:prstClr val="black"/>
              </a:solidFill>
              <a:latin typeface="Calibri" panose="020F0502020204030204" pitchFamily="34" charset="0"/>
              <a:cs typeface="Calibri" panose="020F0502020204030204" pitchFamily="34" charset="0"/>
            </a:endParaRPr>
          </a:p>
          <a:p>
            <a:pPr marL="214313" indent="-214313" defTabSz="685800">
              <a:buClr>
                <a:srgbClr val="95E616"/>
              </a:buClr>
              <a:buFont typeface="Wingdings" panose="05000000000000000000" pitchFamily="2" charset="2"/>
              <a:buChar char="§"/>
              <a:defRPr/>
            </a:pPr>
            <a:endParaRPr lang="en-US" b="1" dirty="0">
              <a:solidFill>
                <a:prstClr val="black"/>
              </a:solidFill>
              <a:latin typeface="Calibri" panose="020F0502020204030204" pitchFamily="34" charset="0"/>
              <a:cs typeface="Calibri" panose="020F0502020204030204" pitchFamily="34" charset="0"/>
            </a:endParaRPr>
          </a:p>
          <a:p>
            <a:pPr defTabSz="685800">
              <a:defRPr/>
            </a:pPr>
            <a:r>
              <a:rPr lang="en-US" dirty="0">
                <a:solidFill>
                  <a:prstClr val="black"/>
                </a:solidFill>
                <a:latin typeface="Calibri" panose="020F0502020204030204" pitchFamily="34" charset="0"/>
                <a:cs typeface="Calibri" panose="020F0502020204030204" pitchFamily="34" charset="0"/>
              </a:rPr>
              <a:t>You can find out which environments are installed on your computer, by typing: </a:t>
            </a:r>
            <a:r>
              <a:rPr lang="en-US" b="1" dirty="0" err="1">
                <a:solidFill>
                  <a:prstClr val="black"/>
                </a:solidFill>
                <a:latin typeface="Calibri" panose="020F0502020204030204" pitchFamily="34" charset="0"/>
                <a:cs typeface="Calibri" panose="020F0502020204030204" pitchFamily="34" charset="0"/>
              </a:rPr>
              <a:t>conda</a:t>
            </a:r>
            <a:r>
              <a:rPr lang="en-US" b="1" dirty="0">
                <a:solidFill>
                  <a:prstClr val="black"/>
                </a:solidFill>
                <a:latin typeface="Calibri" panose="020F0502020204030204" pitchFamily="34" charset="0"/>
                <a:cs typeface="Calibri" panose="020F0502020204030204" pitchFamily="34" charset="0"/>
              </a:rPr>
              <a:t> </a:t>
            </a:r>
            <a:r>
              <a:rPr lang="en-US" b="1" dirty="0" err="1">
                <a:solidFill>
                  <a:prstClr val="black"/>
                </a:solidFill>
                <a:latin typeface="Calibri" panose="020F0502020204030204" pitchFamily="34" charset="0"/>
                <a:cs typeface="Calibri" panose="020F0502020204030204" pitchFamily="34" charset="0"/>
              </a:rPr>
              <a:t>env</a:t>
            </a:r>
            <a:r>
              <a:rPr lang="en-US" b="1" dirty="0">
                <a:solidFill>
                  <a:prstClr val="black"/>
                </a:solidFill>
                <a:latin typeface="Calibri" panose="020F0502020204030204" pitchFamily="34" charset="0"/>
                <a:cs typeface="Calibri" panose="020F0502020204030204" pitchFamily="34" charset="0"/>
              </a:rPr>
              <a:t> list</a:t>
            </a:r>
            <a:endParaRPr lang="en-US" dirty="0">
              <a:solidFill>
                <a:srgbClr val="2B143D">
                  <a:lumMod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015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Uploading Data and Files</a:t>
            </a:r>
          </a:p>
        </p:txBody>
      </p:sp>
      <p:sp>
        <p:nvSpPr>
          <p:cNvPr id="9" name="Text Placeholder 8"/>
          <p:cNvSpPr txBox="1">
            <a:spLocks/>
          </p:cNvSpPr>
          <p:nvPr/>
        </p:nvSpPr>
        <p:spPr>
          <a:xfrm>
            <a:off x="451570" y="1367014"/>
            <a:ext cx="7996393" cy="1057275"/>
          </a:xfrm>
          <a:prstGeom prst="rect">
            <a:avLst/>
          </a:prstGeom>
        </p:spPr>
        <p:txBody>
          <a:bodyP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rgbClr val="6964D1"/>
                </a:solidFill>
              </a:rPr>
              <a:t>We need to create a new folder for the datasets we will be using for the notebooks</a:t>
            </a:r>
          </a:p>
          <a:p>
            <a:pPr marL="0" indent="0">
              <a:buNone/>
            </a:pPr>
            <a:endParaRPr lang="en-US" sz="1800" b="1" dirty="0">
              <a:solidFill>
                <a:srgbClr val="6964D1"/>
              </a:solidFill>
            </a:endParaRPr>
          </a:p>
          <a:p>
            <a:pPr marL="0" indent="0">
              <a:buNone/>
            </a:pPr>
            <a:endParaRPr lang="en-US" sz="1800" b="1" dirty="0">
              <a:solidFill>
                <a:srgbClr val="6964D1"/>
              </a:solidFill>
            </a:endParaRPr>
          </a:p>
          <a:p>
            <a:pPr marL="214313" indent="-214313">
              <a:buFont typeface="Arial" panose="020B0604020202020204" pitchFamily="34" charset="0"/>
              <a:buChar char="•"/>
            </a:pPr>
            <a:endParaRPr lang="en-US" sz="1800" b="1" dirty="0">
              <a:solidFill>
                <a:srgbClr val="6964D1"/>
              </a:solidFill>
            </a:endParaRPr>
          </a:p>
          <a:p>
            <a:pPr marL="214313" indent="-214313">
              <a:buFont typeface="Arial" panose="020B0604020202020204" pitchFamily="34" charset="0"/>
              <a:buChar char="•"/>
            </a:pPr>
            <a:endParaRPr lang="en-US" sz="1800" b="1" dirty="0">
              <a:solidFill>
                <a:srgbClr val="6964D1"/>
              </a:solidFill>
            </a:endParaRPr>
          </a:p>
          <a:p>
            <a:pPr marL="214313" indent="-214313">
              <a:buFont typeface="Arial" panose="020B0604020202020204" pitchFamily="34" charset="0"/>
              <a:buChar char="•"/>
            </a:pPr>
            <a:endParaRPr lang="en-US" sz="1800" b="1" dirty="0">
              <a:solidFill>
                <a:srgbClr val="6964D1"/>
              </a:solidFill>
            </a:endParaRPr>
          </a:p>
          <a:p>
            <a:pPr marL="214313" indent="-214313">
              <a:buFont typeface="Arial" panose="020B0604020202020204" pitchFamily="34" charset="0"/>
              <a:buChar char="•"/>
            </a:pPr>
            <a:endParaRPr lang="en-US" sz="1800" b="1" dirty="0">
              <a:solidFill>
                <a:srgbClr val="6964D1"/>
              </a:solidFill>
            </a:endParaRPr>
          </a:p>
          <a:p>
            <a:pPr marL="214313" indent="-214313">
              <a:buFont typeface="Arial" panose="020B0604020202020204" pitchFamily="34" charset="0"/>
              <a:buChar char="•"/>
            </a:pPr>
            <a:endParaRPr lang="en-US" sz="1800" b="1" dirty="0">
              <a:solidFill>
                <a:srgbClr val="6964D1"/>
              </a:solidFill>
            </a:endParaRPr>
          </a:p>
          <a:p>
            <a:pPr marL="214313" indent="-214313">
              <a:buFont typeface="Arial" panose="020B0604020202020204" pitchFamily="34" charset="0"/>
              <a:buChar char="•"/>
            </a:pPr>
            <a:endParaRPr lang="en-US" sz="1800" b="1" dirty="0">
              <a:solidFill>
                <a:srgbClr val="6964D1"/>
              </a:solidFill>
            </a:endParaRPr>
          </a:p>
          <a:p>
            <a:pPr marL="214313" indent="-214313">
              <a:buFont typeface="Arial" panose="020B0604020202020204" pitchFamily="34" charset="0"/>
              <a:buChar char="•"/>
            </a:pPr>
            <a:endParaRPr lang="en-US" sz="1800" b="1" dirty="0">
              <a:solidFill>
                <a:srgbClr val="6964D1"/>
              </a:solidFill>
            </a:endParaRPr>
          </a:p>
          <a:p>
            <a:pPr marL="0" indent="0">
              <a:buNone/>
            </a:pPr>
            <a:r>
              <a:rPr lang="en-US" sz="1800" b="1" dirty="0">
                <a:solidFill>
                  <a:srgbClr val="6964D1"/>
                </a:solidFill>
              </a:rPr>
              <a:t>Once you create a new folder, it should be called “Untitled Folder”. You can rename it to whatever you like.</a:t>
            </a:r>
          </a:p>
        </p:txBody>
      </p:sp>
      <p:pic>
        <p:nvPicPr>
          <p:cNvPr id="10" name="Picture 9"/>
          <p:cNvPicPr>
            <a:picLocks noChangeAspect="1"/>
          </p:cNvPicPr>
          <p:nvPr/>
        </p:nvPicPr>
        <p:blipFill rotWithShape="1">
          <a:blip r:embed="rId2"/>
          <a:srcRect r="3203"/>
          <a:stretch/>
        </p:blipFill>
        <p:spPr>
          <a:xfrm>
            <a:off x="171450" y="2424289"/>
            <a:ext cx="8767834" cy="2120415"/>
          </a:xfrm>
          <a:prstGeom prst="rect">
            <a:avLst/>
          </a:prstGeom>
        </p:spPr>
      </p:pic>
    </p:spTree>
    <p:extLst>
      <p:ext uri="{BB962C8B-B14F-4D97-AF65-F5344CB8AC3E}">
        <p14:creationId xmlns:p14="http://schemas.microsoft.com/office/powerpoint/2010/main" val="8691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396830"/>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1:</a:t>
            </a:r>
            <a:br>
              <a:rPr lang="en-US" sz="2800" b="1" dirty="0">
                <a:solidFill>
                  <a:schemeClr val="bg1"/>
                </a:solidFill>
              </a:rPr>
            </a:br>
            <a:r>
              <a:rPr lang="en-US" sz="4800" b="1" dirty="0">
                <a:solidFill>
                  <a:schemeClr val="bg1"/>
                </a:solidFill>
              </a:rPr>
              <a:t>Introduction to NLP</a:t>
            </a:r>
          </a:p>
        </p:txBody>
      </p:sp>
    </p:spTree>
    <p:extLst>
      <p:ext uri="{BB962C8B-B14F-4D97-AF65-F5344CB8AC3E}">
        <p14:creationId xmlns:p14="http://schemas.microsoft.com/office/powerpoint/2010/main" val="2225559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C77-789D-4106-8B99-B951D31806B5}"/>
              </a:ext>
            </a:extLst>
          </p:cNvPr>
          <p:cNvSpPr txBox="1">
            <a:spLocks/>
          </p:cNvSpPr>
          <p:nvPr/>
        </p:nvSpPr>
        <p:spPr>
          <a:xfrm>
            <a:off x="171450" y="108585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7"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Uploading Data and Files</a:t>
            </a:r>
          </a:p>
        </p:txBody>
      </p:sp>
      <p:sp>
        <p:nvSpPr>
          <p:cNvPr id="9" name="Text Placeholder 8"/>
          <p:cNvSpPr txBox="1">
            <a:spLocks/>
          </p:cNvSpPr>
          <p:nvPr/>
        </p:nvSpPr>
        <p:spPr>
          <a:xfrm>
            <a:off x="492514" y="1626749"/>
            <a:ext cx="7996393" cy="1057275"/>
          </a:xfrm>
          <a:prstGeom prst="rect">
            <a:avLst/>
          </a:prstGeom>
        </p:spPr>
        <p:txBody>
          <a:bodyP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rgbClr val="6964D1"/>
                </a:solidFill>
              </a:rPr>
              <a:t>Use the upload button to upload all the data files we will be using.</a:t>
            </a:r>
          </a:p>
          <a:p>
            <a:pPr marL="0" indent="0">
              <a:buNone/>
            </a:pPr>
            <a:r>
              <a:rPr lang="en-US" sz="1800" b="1" dirty="0">
                <a:solidFill>
                  <a:srgbClr val="6964D1"/>
                </a:solidFill>
              </a:rPr>
              <a:t>Upload all .CSV + .</a:t>
            </a:r>
            <a:r>
              <a:rPr lang="en-US" sz="1800" b="1" dirty="0" err="1">
                <a:solidFill>
                  <a:srgbClr val="6964D1"/>
                </a:solidFill>
              </a:rPr>
              <a:t>Ipynb</a:t>
            </a:r>
            <a:r>
              <a:rPr lang="en-US" sz="1800" b="1" dirty="0">
                <a:solidFill>
                  <a:srgbClr val="6964D1"/>
                </a:solidFill>
              </a:rPr>
              <a:t> files to the folder</a:t>
            </a:r>
          </a:p>
        </p:txBody>
      </p:sp>
      <p:pic>
        <p:nvPicPr>
          <p:cNvPr id="6" name="Picture 5"/>
          <p:cNvPicPr>
            <a:picLocks noChangeAspect="1"/>
          </p:cNvPicPr>
          <p:nvPr/>
        </p:nvPicPr>
        <p:blipFill rotWithShape="1">
          <a:blip r:embed="rId2"/>
          <a:srcRect r="3376"/>
          <a:stretch/>
        </p:blipFill>
        <p:spPr>
          <a:xfrm>
            <a:off x="147067" y="3034070"/>
            <a:ext cx="8996933" cy="1847175"/>
          </a:xfrm>
          <a:prstGeom prst="rect">
            <a:avLst/>
          </a:prstGeom>
        </p:spPr>
      </p:pic>
    </p:spTree>
    <p:extLst>
      <p:ext uri="{BB962C8B-B14F-4D97-AF65-F5344CB8AC3E}">
        <p14:creationId xmlns:p14="http://schemas.microsoft.com/office/powerpoint/2010/main" val="2183735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8F490-F267-4A42-BA7F-CBA56AD60F0C}"/>
              </a:ext>
            </a:extLst>
          </p:cNvPr>
          <p:cNvSpPr>
            <a:spLocks noGrp="1"/>
          </p:cNvSpPr>
          <p:nvPr>
            <p:ph type="title"/>
          </p:nvPr>
        </p:nvSpPr>
        <p:spPr>
          <a:xfrm>
            <a:off x="900753" y="2001727"/>
            <a:ext cx="9144000" cy="1143240"/>
          </a:xfrm>
        </p:spPr>
        <p:txBody>
          <a:bodyPr/>
          <a:lstStyle/>
          <a:p>
            <a:r>
              <a:rPr lang="en-US" dirty="0"/>
              <a:t>Questions?	</a:t>
            </a:r>
          </a:p>
        </p:txBody>
      </p:sp>
    </p:spTree>
    <p:extLst>
      <p:ext uri="{BB962C8B-B14F-4D97-AF65-F5344CB8AC3E}">
        <p14:creationId xmlns:p14="http://schemas.microsoft.com/office/powerpoint/2010/main" val="4052714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01"/>
            <a:ext cx="9144000" cy="6845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itchFamily="34" charset="0"/>
              <a:cs typeface="Arial" pitchFamily="34" charset="0"/>
            </a:endParaRPr>
          </a:p>
        </p:txBody>
      </p:sp>
      <p:sp>
        <p:nvSpPr>
          <p:cNvPr id="4" name="Oval 20">
            <a:extLst>
              <a:ext uri="{FF2B5EF4-FFF2-40B4-BE49-F238E27FC236}">
                <a16:creationId xmlns:a16="http://schemas.microsoft.com/office/drawing/2014/main" id="{1EFB3510-D39A-47CF-8191-109DDF9E53D5}"/>
              </a:ext>
            </a:extLst>
          </p:cNvPr>
          <p:cNvSpPr/>
          <p:nvPr/>
        </p:nvSpPr>
        <p:spPr>
          <a:xfrm>
            <a:off x="907571" y="2079817"/>
            <a:ext cx="2749328" cy="25980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400" b="1" dirty="0">
                <a:latin typeface="Ubuntu" panose="020B0504030602030204" pitchFamily="34" charset="0"/>
              </a:rPr>
              <a:t>Next Week’s </a:t>
            </a:r>
          </a:p>
          <a:p>
            <a:pPr algn="ctr"/>
            <a:r>
              <a:rPr lang="pt-PT" sz="2400" b="1" dirty="0">
                <a:latin typeface="Ubuntu" panose="020B0504030602030204" pitchFamily="34" charset="0"/>
              </a:rPr>
              <a:t>Session</a:t>
            </a:r>
          </a:p>
        </p:txBody>
      </p:sp>
      <p:sp>
        <p:nvSpPr>
          <p:cNvPr id="7" name="TextBox 6"/>
          <p:cNvSpPr txBox="1"/>
          <p:nvPr/>
        </p:nvSpPr>
        <p:spPr>
          <a:xfrm>
            <a:off x="4199022" y="2697909"/>
            <a:ext cx="3791427" cy="1708160"/>
          </a:xfrm>
          <a:prstGeom prst="rect">
            <a:avLst/>
          </a:prstGeom>
          <a:noFill/>
        </p:spPr>
        <p:txBody>
          <a:bodyPr wrap="square" rtlCol="0">
            <a:spAutoFit/>
          </a:bodyPr>
          <a:lstStyle/>
          <a:p>
            <a:r>
              <a:rPr lang="en-US" sz="2100" b="1" dirty="0">
                <a:latin typeface="Ubuntu" panose="020B0504030602030204" pitchFamily="34" charset="0"/>
              </a:rPr>
              <a:t>NLP Technical Workshop</a:t>
            </a:r>
          </a:p>
          <a:p>
            <a:r>
              <a:rPr lang="en-US" sz="2100" dirty="0">
                <a:latin typeface="Ubuntu" panose="020B0504030602030204" pitchFamily="34" charset="0"/>
              </a:rPr>
              <a:t>This is interactive technical workshop that will teach you to apply NLP concepts to datasets.</a:t>
            </a:r>
          </a:p>
        </p:txBody>
      </p:sp>
    </p:spTree>
    <p:extLst>
      <p:ext uri="{BB962C8B-B14F-4D97-AF65-F5344CB8AC3E}">
        <p14:creationId xmlns:p14="http://schemas.microsoft.com/office/powerpoint/2010/main" val="396093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6800" y="1"/>
            <a:ext cx="10049599" cy="425554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5" name="Title 7"/>
          <p:cNvSpPr txBox="1">
            <a:spLocks/>
          </p:cNvSpPr>
          <p:nvPr/>
        </p:nvSpPr>
        <p:spPr>
          <a:xfrm>
            <a:off x="0" y="2160610"/>
            <a:ext cx="9127998" cy="85743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gn="ctr"/>
            <a:r>
              <a:rPr lang="en-US" sz="7200" b="1" dirty="0">
                <a:solidFill>
                  <a:schemeClr val="bg1"/>
                </a:solidFill>
                <a:latin typeface="Ubuntu" panose="020B0504030602030204" pitchFamily="34" charset="0"/>
              </a:rPr>
              <a:t>Thank you</a:t>
            </a:r>
            <a:endParaRPr lang="en-US" sz="17925" b="1" i="1" dirty="0">
              <a:solidFill>
                <a:schemeClr val="bg1"/>
              </a:solidFill>
              <a:latin typeface="Ubuntu" panose="020B050403060203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6391" y="5129341"/>
            <a:ext cx="667931" cy="593288"/>
          </a:xfrm>
          <a:prstGeom prst="rect">
            <a:avLst/>
          </a:prstGeom>
        </p:spPr>
      </p:pic>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a:off x="1719446" y="5267303"/>
            <a:ext cx="2074545" cy="462836"/>
          </a:xfrm>
          <a:prstGeom prst="rect">
            <a:avLst/>
          </a:prstGeom>
        </p:spPr>
      </p:pic>
      <p:pic>
        <p:nvPicPr>
          <p:cNvPr id="8" name="Picture 7" descr="Our_Universcity_Logotype-01.png"/>
          <p:cNvPicPr>
            <a:picLocks noChangeAspect="1"/>
          </p:cNvPicPr>
          <p:nvPr/>
        </p:nvPicPr>
        <p:blipFill>
          <a:blip r:embed="rId5" cstate="print"/>
          <a:stretch>
            <a:fillRect/>
          </a:stretch>
        </p:blipFill>
        <p:spPr>
          <a:xfrm>
            <a:off x="4219982" y="5209940"/>
            <a:ext cx="1960418" cy="473205"/>
          </a:xfrm>
          <a:prstGeom prst="rect">
            <a:avLst/>
          </a:prstGeom>
        </p:spPr>
      </p:pic>
      <p:sp>
        <p:nvSpPr>
          <p:cNvPr id="11" name="TextBox 10"/>
          <p:cNvSpPr txBox="1"/>
          <p:nvPr/>
        </p:nvSpPr>
        <p:spPr>
          <a:xfrm>
            <a:off x="1134999" y="1474595"/>
            <a:ext cx="6858000" cy="323165"/>
          </a:xfrm>
          <a:prstGeom prst="rect">
            <a:avLst/>
          </a:prstGeom>
          <a:noFill/>
        </p:spPr>
        <p:txBody>
          <a:bodyPr wrap="square" rtlCol="0">
            <a:spAutoFit/>
          </a:bodyPr>
          <a:lstStyle/>
          <a:p>
            <a:pPr algn="ctr"/>
            <a:r>
              <a:rPr lang="en-US" sz="1500" dirty="0">
                <a:solidFill>
                  <a:schemeClr val="bg1"/>
                </a:solidFill>
                <a:latin typeface="Ubuntu" panose="020B0504030602030204" pitchFamily="34" charset="0"/>
              </a:rPr>
              <a:t>- End of Presentation - </a:t>
            </a:r>
          </a:p>
        </p:txBody>
      </p:sp>
    </p:spTree>
    <p:extLst>
      <p:ext uri="{BB962C8B-B14F-4D97-AF65-F5344CB8AC3E}">
        <p14:creationId xmlns:p14="http://schemas.microsoft.com/office/powerpoint/2010/main" val="265752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DD284F84-7A4C-4372-95D9-4E5A7B1205A2}"/>
              </a:ext>
            </a:extLst>
          </p:cNvPr>
          <p:cNvSpPr txBox="1">
            <a:spLocks/>
          </p:cNvSpPr>
          <p:nvPr/>
        </p:nvSpPr>
        <p:spPr>
          <a:xfrm>
            <a:off x="171450" y="102870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27" name="Title 12"/>
          <p:cNvSpPr>
            <a:spLocks noGrp="1"/>
          </p:cNvSpPr>
          <p:nvPr>
            <p:ph type="title"/>
          </p:nvPr>
        </p:nvSpPr>
        <p:spPr>
          <a:xfrm>
            <a:off x="1" y="-25399"/>
            <a:ext cx="9143999" cy="1002135"/>
          </a:xfrm>
        </p:spPr>
        <p:txBody>
          <a:bodyPr/>
          <a:lstStyle/>
          <a:p>
            <a:r>
              <a:rPr lang="en-US" sz="2400" dirty="0"/>
              <a:t>Popular Examples of NLP</a:t>
            </a:r>
          </a:p>
        </p:txBody>
      </p:sp>
      <p:pic>
        <p:nvPicPr>
          <p:cNvPr id="1638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60" y="1676400"/>
            <a:ext cx="3958314" cy="22231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353060" y="4011020"/>
            <a:ext cx="4055167" cy="1862191"/>
          </a:xfrm>
          <a:prstGeom prst="rect">
            <a:avLst/>
          </a:prstGeom>
        </p:spPr>
      </p:pic>
      <p:sp>
        <p:nvSpPr>
          <p:cNvPr id="22" name="TextBox 21"/>
          <p:cNvSpPr txBox="1"/>
          <p:nvPr/>
        </p:nvSpPr>
        <p:spPr>
          <a:xfrm>
            <a:off x="353060" y="1195611"/>
            <a:ext cx="2367123" cy="369332"/>
          </a:xfrm>
          <a:prstGeom prst="rect">
            <a:avLst/>
          </a:prstGeom>
          <a:noFill/>
        </p:spPr>
        <p:txBody>
          <a:bodyPr wrap="none" rtlCol="0">
            <a:spAutoFit/>
          </a:bodyPr>
          <a:lstStyle/>
          <a:p>
            <a:pPr>
              <a:spcAft>
                <a:spcPts val="600"/>
              </a:spcAft>
            </a:pPr>
            <a:r>
              <a:rPr lang="en-US" b="1" dirty="0">
                <a:latin typeface="Calibri" panose="020F0502020204030204" pitchFamily="34" charset="0"/>
                <a:cs typeface="Calibri" panose="020F0502020204030204" pitchFamily="34" charset="0"/>
              </a:rPr>
              <a:t>Sofia, Hanson Robotics</a:t>
            </a:r>
          </a:p>
        </p:txBody>
      </p:sp>
      <p:pic>
        <p:nvPicPr>
          <p:cNvPr id="28" name="Picture 27"/>
          <p:cNvPicPr>
            <a:picLocks noChangeAspect="1"/>
          </p:cNvPicPr>
          <p:nvPr/>
        </p:nvPicPr>
        <p:blipFill>
          <a:blip r:embed="rId4"/>
          <a:stretch>
            <a:fillRect/>
          </a:stretch>
        </p:blipFill>
        <p:spPr>
          <a:xfrm>
            <a:off x="4492984" y="1676400"/>
            <a:ext cx="3969934" cy="2223163"/>
          </a:xfrm>
          <a:prstGeom prst="rect">
            <a:avLst/>
          </a:prstGeom>
        </p:spPr>
      </p:pic>
      <p:sp>
        <p:nvSpPr>
          <p:cNvPr id="30" name="TextBox 29"/>
          <p:cNvSpPr txBox="1"/>
          <p:nvPr/>
        </p:nvSpPr>
        <p:spPr>
          <a:xfrm>
            <a:off x="4408227" y="1195611"/>
            <a:ext cx="1638205" cy="369332"/>
          </a:xfrm>
          <a:prstGeom prst="rect">
            <a:avLst/>
          </a:prstGeom>
          <a:noFill/>
        </p:spPr>
        <p:txBody>
          <a:bodyPr wrap="none" rtlCol="0">
            <a:spAutoFit/>
          </a:bodyPr>
          <a:lstStyle/>
          <a:p>
            <a:pPr>
              <a:spcAft>
                <a:spcPts val="600"/>
              </a:spcAft>
            </a:pPr>
            <a:r>
              <a:rPr lang="en-US" b="1" dirty="0">
                <a:latin typeface="Calibri" panose="020F0502020204030204" pitchFamily="34" charset="0"/>
                <a:cs typeface="Calibri" panose="020F0502020204030204" pitchFamily="34" charset="0"/>
              </a:rPr>
              <a:t>Duplex, Google</a:t>
            </a:r>
          </a:p>
        </p:txBody>
      </p:sp>
      <p:pic>
        <p:nvPicPr>
          <p:cNvPr id="29" name="Picture 28"/>
          <p:cNvPicPr>
            <a:picLocks noChangeAspect="1"/>
          </p:cNvPicPr>
          <p:nvPr/>
        </p:nvPicPr>
        <p:blipFill>
          <a:blip r:embed="rId5"/>
          <a:stretch>
            <a:fillRect/>
          </a:stretch>
        </p:blipFill>
        <p:spPr>
          <a:xfrm>
            <a:off x="4492984" y="4011021"/>
            <a:ext cx="3969934" cy="1966062"/>
          </a:xfrm>
          <a:prstGeom prst="rect">
            <a:avLst/>
          </a:prstGeom>
        </p:spPr>
      </p:pic>
    </p:spTree>
    <p:extLst>
      <p:ext uri="{BB962C8B-B14F-4D97-AF65-F5344CB8AC3E}">
        <p14:creationId xmlns:p14="http://schemas.microsoft.com/office/powerpoint/2010/main" val="1922515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41602-5E47-4489-A67F-DFC2EBBF5D80}"/>
              </a:ext>
            </a:extLst>
          </p:cNvPr>
          <p:cNvSpPr txBox="1">
            <a:spLocks/>
          </p:cNvSpPr>
          <p:nvPr/>
        </p:nvSpPr>
        <p:spPr>
          <a:xfrm>
            <a:off x="305991" y="1160860"/>
            <a:ext cx="7398357" cy="6477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US" sz="1950" dirty="0"/>
          </a:p>
        </p:txBody>
      </p:sp>
      <p:sp>
        <p:nvSpPr>
          <p:cNvPr id="3" name="Text Placeholder 5">
            <a:extLst>
              <a:ext uri="{FF2B5EF4-FFF2-40B4-BE49-F238E27FC236}">
                <a16:creationId xmlns:a16="http://schemas.microsoft.com/office/drawing/2014/main" id="{5EB65849-43E7-4857-AD59-0E1541C47752}"/>
              </a:ext>
            </a:extLst>
          </p:cNvPr>
          <p:cNvSpPr txBox="1">
            <a:spLocks/>
          </p:cNvSpPr>
          <p:nvPr/>
        </p:nvSpPr>
        <p:spPr>
          <a:xfrm>
            <a:off x="864926" y="3150336"/>
            <a:ext cx="7623981" cy="1272654"/>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latin typeface="Ubuntu" panose="020B0504030602030204" pitchFamily="34" charset="0"/>
              </a:rPr>
              <a:t>Jane hit June and then </a:t>
            </a:r>
            <a:r>
              <a:rPr lang="en-US" sz="4000" b="1" dirty="0">
                <a:solidFill>
                  <a:srgbClr val="6964D1"/>
                </a:solidFill>
                <a:latin typeface="Ubuntu" panose="020B0504030602030204" pitchFamily="34" charset="0"/>
              </a:rPr>
              <a:t>she</a:t>
            </a:r>
            <a:r>
              <a:rPr lang="en-US" sz="4000" dirty="0">
                <a:latin typeface="Ubuntu" panose="020B0504030602030204" pitchFamily="34" charset="0"/>
              </a:rPr>
              <a:t> fell.</a:t>
            </a:r>
          </a:p>
          <a:p>
            <a:endParaRPr lang="en-US" sz="4000" dirty="0">
              <a:latin typeface="Ubuntu" panose="020B0504030602030204" pitchFamily="34" charset="0"/>
            </a:endParaRPr>
          </a:p>
          <a:p>
            <a:endParaRPr lang="en-US" sz="4000" dirty="0">
              <a:latin typeface="Ubuntu" panose="020B0504030602030204" pitchFamily="34" charset="0"/>
            </a:endParaRPr>
          </a:p>
        </p:txBody>
      </p:sp>
      <p:sp>
        <p:nvSpPr>
          <p:cNvPr id="5" name="Title 12"/>
          <p:cNvSpPr txBox="1">
            <a:spLocks/>
          </p:cNvSpPr>
          <p:nvPr/>
        </p:nvSpPr>
        <p:spPr>
          <a:xfrm>
            <a:off x="1" y="-25399"/>
            <a:ext cx="9143999" cy="1002135"/>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lgn="l" defTabSz="914400" rtl="0" eaLnBrk="1" fontAlgn="base" latinLnBrk="0" hangingPunct="1">
              <a:spcBef>
                <a:spcPct val="0"/>
              </a:spcBef>
              <a:spcAft>
                <a:spcPct val="0"/>
              </a:spcAft>
              <a:buNone/>
              <a:defRPr lang="en-US" sz="2200" b="1" kern="1200">
                <a:solidFill>
                  <a:srgbClr val="6964D1"/>
                </a:solidFill>
                <a:latin typeface="Arial" pitchFamily="34" charset="0"/>
                <a:ea typeface="+mj-ea"/>
                <a:cs typeface="Arial" pitchFamily="34" charset="0"/>
              </a:defRPr>
            </a:lvl1pPr>
          </a:lstStyle>
          <a:p>
            <a:r>
              <a:rPr lang="en-US" sz="2400" dirty="0"/>
              <a:t>Activity</a:t>
            </a:r>
          </a:p>
        </p:txBody>
      </p:sp>
    </p:spTree>
    <p:extLst>
      <p:ext uri="{BB962C8B-B14F-4D97-AF65-F5344CB8AC3E}">
        <p14:creationId xmlns:p14="http://schemas.microsoft.com/office/powerpoint/2010/main" val="340282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a:t>
            </a:r>
          </a:p>
        </p:txBody>
      </p:sp>
      <p:sp>
        <p:nvSpPr>
          <p:cNvPr id="3" name="TextBox 2"/>
          <p:cNvSpPr txBox="1"/>
          <p:nvPr/>
        </p:nvSpPr>
        <p:spPr>
          <a:xfrm>
            <a:off x="1768413" y="2861969"/>
            <a:ext cx="5179661" cy="1518364"/>
          </a:xfrm>
          <a:prstGeom prst="rect">
            <a:avLst/>
          </a:prstGeom>
          <a:noFill/>
        </p:spPr>
        <p:txBody>
          <a:bodyPr wrap="square" rtlCol="0">
            <a:spAutoFit/>
          </a:bodyPr>
          <a:lstStyle/>
          <a:p>
            <a:pPr>
              <a:spcAft>
                <a:spcPts val="450"/>
              </a:spcAft>
            </a:pPr>
            <a:r>
              <a:rPr lang="en-US" sz="1500" dirty="0">
                <a:latin typeface="Arial" pitchFamily="34" charset="0"/>
                <a:cs typeface="Arial" pitchFamily="34" charset="0"/>
              </a:rPr>
              <a:t>Who is “She”? (“</a:t>
            </a:r>
            <a:r>
              <a:rPr lang="en-US" sz="1600" dirty="0">
                <a:latin typeface="Ubuntu" panose="020B0504030602030204" pitchFamily="34" charset="0"/>
              </a:rPr>
              <a:t>Jane hit June and then </a:t>
            </a:r>
            <a:r>
              <a:rPr lang="en-US" sz="1600" b="1" dirty="0">
                <a:solidFill>
                  <a:srgbClr val="6964D1"/>
                </a:solidFill>
                <a:latin typeface="Ubuntu" panose="020B0504030602030204" pitchFamily="34" charset="0"/>
              </a:rPr>
              <a:t>she</a:t>
            </a:r>
            <a:r>
              <a:rPr lang="en-US" sz="1600" dirty="0">
                <a:latin typeface="Ubuntu" panose="020B0504030602030204" pitchFamily="34" charset="0"/>
              </a:rPr>
              <a:t> fell.”)</a:t>
            </a:r>
            <a:endParaRPr lang="en-US" sz="1500" dirty="0">
              <a:latin typeface="Arial" pitchFamily="34" charset="0"/>
              <a:cs typeface="Arial" pitchFamily="34" charset="0"/>
            </a:endParaRPr>
          </a:p>
          <a:p>
            <a:pPr marL="285750" indent="-285750">
              <a:spcAft>
                <a:spcPts val="450"/>
              </a:spcAft>
              <a:buFontTx/>
              <a:buChar char="-"/>
            </a:pPr>
            <a:r>
              <a:rPr lang="en-US" sz="1500" dirty="0">
                <a:latin typeface="Arial" pitchFamily="34" charset="0"/>
                <a:cs typeface="Arial" pitchFamily="34" charset="0"/>
              </a:rPr>
              <a:t>Jane</a:t>
            </a:r>
          </a:p>
          <a:p>
            <a:pPr marL="285750" indent="-285750">
              <a:spcAft>
                <a:spcPts val="450"/>
              </a:spcAft>
              <a:buFontTx/>
              <a:buChar char="-"/>
            </a:pPr>
            <a:r>
              <a:rPr lang="en-US" sz="1500" dirty="0">
                <a:latin typeface="Arial" pitchFamily="34" charset="0"/>
                <a:cs typeface="Arial" pitchFamily="34" charset="0"/>
              </a:rPr>
              <a:t>June  </a:t>
            </a:r>
          </a:p>
          <a:p>
            <a:pPr marL="285750" indent="-285750">
              <a:spcAft>
                <a:spcPts val="450"/>
              </a:spcAft>
              <a:buFontTx/>
              <a:buChar char="-"/>
            </a:pPr>
            <a:r>
              <a:rPr lang="en-US" sz="1500" dirty="0">
                <a:latin typeface="Arial" pitchFamily="34" charset="0"/>
                <a:cs typeface="Arial" pitchFamily="34" charset="0"/>
              </a:rPr>
              <a:t>Unsure</a:t>
            </a:r>
          </a:p>
          <a:p>
            <a:pPr>
              <a:spcAft>
                <a:spcPts val="450"/>
              </a:spcAft>
            </a:pPr>
            <a:endParaRPr lang="en-US" sz="1500" dirty="0">
              <a:latin typeface="Arial" pitchFamily="34" charset="0"/>
              <a:cs typeface="Arial" pitchFamily="34" charset="0"/>
            </a:endParaRPr>
          </a:p>
        </p:txBody>
      </p:sp>
      <p:sp>
        <p:nvSpPr>
          <p:cNvPr id="4" name="Rectangle 3"/>
          <p:cNvSpPr/>
          <p:nvPr/>
        </p:nvSpPr>
        <p:spPr>
          <a:xfrm>
            <a:off x="0" y="0"/>
            <a:ext cx="9127998" cy="2577638"/>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latin typeface="Ubuntu" panose="020B0504030602030204" pitchFamily="34" charset="0"/>
                <a:cs typeface="Arial" pitchFamily="34" charset="0"/>
              </a:rPr>
              <a:t>SKYPE VOTING</a:t>
            </a:r>
          </a:p>
        </p:txBody>
      </p:sp>
      <p:sp>
        <p:nvSpPr>
          <p:cNvPr id="5" name="Rectangle 4"/>
          <p:cNvSpPr/>
          <p:nvPr/>
        </p:nvSpPr>
        <p:spPr>
          <a:xfrm>
            <a:off x="0" y="4837910"/>
            <a:ext cx="9127998" cy="2020090"/>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latin typeface="Ubuntu" panose="020B0504030602030204" pitchFamily="34" charset="0"/>
                <a:cs typeface="Arial" pitchFamily="34" charset="0"/>
              </a:rPr>
              <a:t>SKYPE VOTING</a:t>
            </a:r>
          </a:p>
        </p:txBody>
      </p:sp>
    </p:spTree>
    <p:extLst>
      <p:ext uri="{BB962C8B-B14F-4D97-AF65-F5344CB8AC3E}">
        <p14:creationId xmlns:p14="http://schemas.microsoft.com/office/powerpoint/2010/main" val="243124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4859-A0D2-4879-8AAB-3E77FB22C594}"/>
              </a:ext>
            </a:extLst>
          </p:cNvPr>
          <p:cNvSpPr>
            <a:spLocks noGrp="1"/>
          </p:cNvSpPr>
          <p:nvPr>
            <p:ph type="title"/>
          </p:nvPr>
        </p:nvSpPr>
        <p:spPr/>
        <p:txBody>
          <a:bodyPr/>
          <a:lstStyle/>
          <a:p>
            <a:r>
              <a:rPr lang="en-US" dirty="0"/>
              <a:t>Natural Language </a:t>
            </a:r>
          </a:p>
        </p:txBody>
      </p:sp>
      <p:sp>
        <p:nvSpPr>
          <p:cNvPr id="3" name="Text Placeholder 5">
            <a:extLst>
              <a:ext uri="{FF2B5EF4-FFF2-40B4-BE49-F238E27FC236}">
                <a16:creationId xmlns:a16="http://schemas.microsoft.com/office/drawing/2014/main" id="{E40EDC36-9294-4A0A-883D-4C71E85AD07B}"/>
              </a:ext>
            </a:extLst>
          </p:cNvPr>
          <p:cNvSpPr txBox="1">
            <a:spLocks/>
          </p:cNvSpPr>
          <p:nvPr/>
        </p:nvSpPr>
        <p:spPr>
          <a:xfrm>
            <a:off x="368916" y="2057080"/>
            <a:ext cx="4052959" cy="3899003"/>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normAutofit/>
          </a:bodyP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Calibri" panose="020F0502020204030204" pitchFamily="34" charset="0"/>
                <a:cs typeface="Calibri" panose="020F0502020204030204" pitchFamily="34" charset="0"/>
              </a:rPr>
              <a:t>Natural language refers to the way we humans communicate to each other namely speech and text</a:t>
            </a:r>
          </a:p>
          <a:p>
            <a:r>
              <a:rPr lang="en-US" b="1" dirty="0"/>
              <a:t>Challenges</a:t>
            </a:r>
          </a:p>
          <a:p>
            <a:pPr>
              <a:buFont typeface="Wingdings" panose="05000000000000000000" pitchFamily="2" charset="2"/>
              <a:buChar char="Ø"/>
            </a:pPr>
            <a:r>
              <a:rPr lang="en-US" dirty="0"/>
              <a:t>Ambiguity – Same words have multiple meanings</a:t>
            </a:r>
          </a:p>
          <a:p>
            <a:pPr lvl="2" indent="0">
              <a:buNone/>
            </a:pPr>
            <a:r>
              <a:rPr lang="en-US" dirty="0"/>
              <a:t>The words like Apple, Amazon, Jaguar</a:t>
            </a:r>
          </a:p>
          <a:p>
            <a:pPr marL="285750" indent="-285750">
              <a:buFont typeface="Wingdings" panose="05000000000000000000" pitchFamily="2" charset="2"/>
              <a:buChar char="Ø"/>
            </a:pPr>
            <a:r>
              <a:rPr lang="en-US" dirty="0"/>
              <a:t>Synonyms – Many words describe the same thing</a:t>
            </a:r>
          </a:p>
          <a:p>
            <a:pPr lvl="2" indent="0">
              <a:buNone/>
            </a:pPr>
            <a:r>
              <a:rPr lang="en-US" dirty="0"/>
              <a:t>Cab, taxi…  holiday, vacation</a:t>
            </a:r>
          </a:p>
          <a:p>
            <a:pPr lvl="2" indent="0">
              <a:buNone/>
            </a:pPr>
            <a:endParaRPr lang="en-US" dirty="0"/>
          </a:p>
          <a:p>
            <a:pPr marL="519113" lvl="1"/>
            <a:endParaRPr lang="en-US" dirty="0"/>
          </a:p>
          <a:p>
            <a:pPr marL="0" indent="0">
              <a:buNone/>
            </a:pPr>
            <a:endParaRPr lang="en-US" sz="1800" dirty="0">
              <a:latin typeface="Calibri" panose="020F0502020204030204" pitchFamily="34" charset="0"/>
              <a:cs typeface="Calibri" panose="020F0502020204030204" pitchFamily="34" charset="0"/>
            </a:endParaRPr>
          </a:p>
          <a:p>
            <a:pPr marL="0" indent="0">
              <a:buFont typeface="Wingdings" pitchFamily="2" charset="2"/>
              <a:buNone/>
            </a:pPr>
            <a:endParaRPr lang="en-US" sz="1800" dirty="0">
              <a:latin typeface="Calibri" panose="020F0502020204030204" pitchFamily="34" charset="0"/>
              <a:cs typeface="Calibri" panose="020F0502020204030204" pitchFamily="34" charset="0"/>
            </a:endParaRPr>
          </a:p>
        </p:txBody>
      </p:sp>
      <p:pic>
        <p:nvPicPr>
          <p:cNvPr id="4" name="Picture 2" descr="Image result for natural language">
            <a:extLst>
              <a:ext uri="{FF2B5EF4-FFF2-40B4-BE49-F238E27FC236}">
                <a16:creationId xmlns:a16="http://schemas.microsoft.com/office/drawing/2014/main" id="{F4E39F40-DF95-40D1-AA38-202CAA47A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153" y="1730188"/>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9326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xxxKjRYYEi_5bw_0J.2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jxxxKjRYYEi_5bw_0J.29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jxxxKjRYYEi_5bw_0J.29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jxxxKjRYYEi_5bw_0J.29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jxxxKjRYYEi_5bw_0J.29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jxxxKjRYYEi_5bw_0J.29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_NA_PowerPoint_Template_2012">
  <a:themeElements>
    <a:clrScheme name="Custom 7">
      <a:dk1>
        <a:sysClr val="windowText" lastClr="000000"/>
      </a:dk1>
      <a:lt1>
        <a:sysClr val="window" lastClr="FFFFFF"/>
      </a:lt1>
      <a:dk2>
        <a:srgbClr val="969696"/>
      </a:dk2>
      <a:lt2>
        <a:srgbClr val="C0C0C0"/>
      </a:lt2>
      <a:accent1>
        <a:srgbClr val="263147"/>
      </a:accent1>
      <a:accent2>
        <a:srgbClr val="009ACC"/>
      </a:accent2>
      <a:accent3>
        <a:srgbClr val="6A9529"/>
      </a:accent3>
      <a:accent4>
        <a:srgbClr val="40B3D6"/>
      </a:accent4>
      <a:accent5>
        <a:srgbClr val="E47E1A"/>
      </a:accent5>
      <a:accent6>
        <a:srgbClr val="7FCCE3"/>
      </a:accent6>
      <a:hlink>
        <a:srgbClr val="AC2B37"/>
      </a:hlink>
      <a:folHlink>
        <a:srgbClr val="762C7C"/>
      </a:folHlink>
    </a:clrScheme>
    <a:fontScheme name="Capgemini_NA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sz="1200" dirty="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spcAft>
            <a:spcPts val="600"/>
          </a:spcAft>
          <a:defRPr sz="1200"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D4928D8BDF0FD4DAD9C3FDE6613DC56" ma:contentTypeVersion="9" ma:contentTypeDescription="Create a new document." ma:contentTypeScope="" ma:versionID="2bb98d29330911a5855e6a6ff3d7f6d0">
  <xsd:schema xmlns:xsd="http://www.w3.org/2001/XMLSchema" xmlns:xs="http://www.w3.org/2001/XMLSchema" xmlns:p="http://schemas.microsoft.com/office/2006/metadata/properties" xmlns:ns2="436ed5d1-0934-42f0-a7bc-f495b246f243" xmlns:ns3="e671b94e-b93d-4d7c-bcb4-9e423e90a939" targetNamespace="http://schemas.microsoft.com/office/2006/metadata/properties" ma:root="true" ma:fieldsID="caac2dc13af3ed8a55b8af77fc30edeb" ns2:_="" ns3:_="">
    <xsd:import namespace="436ed5d1-0934-42f0-a7bc-f495b246f243"/>
    <xsd:import namespace="e671b94e-b93d-4d7c-bcb4-9e423e90a9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6ed5d1-0934-42f0-a7bc-f495b246f2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71b94e-b93d-4d7c-bcb4-9e423e90a93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BA8732-5D14-42BF-BB9F-E463940A51FF}">
  <ds:schemaRefs>
    <ds:schemaRef ds:uri="http://purl.org/dc/elements/1.1/"/>
    <ds:schemaRef ds:uri="http://schemas.microsoft.com/office/2006/metadata/properties"/>
    <ds:schemaRef ds:uri="http://purl.org/dc/terms/"/>
    <ds:schemaRef ds:uri="e671b94e-b93d-4d7c-bcb4-9e423e90a939"/>
    <ds:schemaRef ds:uri="http://schemas.microsoft.com/office/infopath/2007/PartnerControls"/>
    <ds:schemaRef ds:uri="http://schemas.microsoft.com/office/2006/documentManagement/types"/>
    <ds:schemaRef ds:uri="http://schemas.openxmlformats.org/package/2006/metadata/core-properties"/>
    <ds:schemaRef ds:uri="436ed5d1-0934-42f0-a7bc-f495b246f243"/>
    <ds:schemaRef ds:uri="http://www.w3.org/XML/1998/namespace"/>
    <ds:schemaRef ds:uri="http://purl.org/dc/dcmitype/"/>
  </ds:schemaRefs>
</ds:datastoreItem>
</file>

<file path=customXml/itemProps2.xml><?xml version="1.0" encoding="utf-8"?>
<ds:datastoreItem xmlns:ds="http://schemas.openxmlformats.org/officeDocument/2006/customXml" ds:itemID="{14ACCC3F-081A-415A-9096-290591309B13}">
  <ds:schemaRefs>
    <ds:schemaRef ds:uri="http://schemas.microsoft.com/sharepoint/v3/contenttype/forms"/>
  </ds:schemaRefs>
</ds:datastoreItem>
</file>

<file path=customXml/itemProps3.xml><?xml version="1.0" encoding="utf-8"?>
<ds:datastoreItem xmlns:ds="http://schemas.openxmlformats.org/officeDocument/2006/customXml" ds:itemID="{001AAADC-F493-4D1D-9716-D1D05539E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6ed5d1-0934-42f0-a7bc-f495b246f243"/>
    <ds:schemaRef ds:uri="e671b94e-b93d-4d7c-bcb4-9e423e90a9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5477</TotalTime>
  <Words>1794</Words>
  <Application>Microsoft Office PowerPoint</Application>
  <PresentationFormat>On-screen Show (4:3)</PresentationFormat>
  <Paragraphs>285</Paragraphs>
  <Slides>53</Slides>
  <Notes>2</Notes>
  <HiddenSlides>3</HiddenSlides>
  <MMClips>0</MMClips>
  <ScaleCrop>false</ScaleCrop>
  <HeadingPairs>
    <vt:vector size="4" baseType="variant">
      <vt:variant>
        <vt:lpstr>Theme</vt:lpstr>
      </vt:variant>
      <vt:variant>
        <vt:i4>3</vt:i4>
      </vt:variant>
      <vt:variant>
        <vt:lpstr>Slide Titles</vt:lpstr>
      </vt:variant>
      <vt:variant>
        <vt:i4>53</vt:i4>
      </vt:variant>
    </vt:vector>
  </HeadingPairs>
  <TitlesOfParts>
    <vt:vector size="56" baseType="lpstr">
      <vt:lpstr>Capgemini_NA_PowerPoint_Template_2012</vt:lpstr>
      <vt:lpstr>Closing slides</vt:lpstr>
      <vt:lpstr>1_Closing slides</vt:lpstr>
      <vt:lpstr>Survey</vt:lpstr>
      <vt:lpstr>PowerPoint Presentation</vt:lpstr>
      <vt:lpstr>Introduction</vt:lpstr>
      <vt:lpstr>Agenda</vt:lpstr>
      <vt:lpstr>PowerPoint Presentation</vt:lpstr>
      <vt:lpstr>Popular Examples of NLP</vt:lpstr>
      <vt:lpstr>PowerPoint Presentation</vt:lpstr>
      <vt:lpstr>Survey</vt:lpstr>
      <vt:lpstr>Natural Language </vt:lpstr>
      <vt:lpstr>General Problem with Data </vt:lpstr>
      <vt:lpstr>What is NLP</vt:lpstr>
      <vt:lpstr>What is NLP</vt:lpstr>
      <vt:lpstr>Applications of NLP</vt:lpstr>
      <vt:lpstr>PowerPoint Presentation</vt:lpstr>
      <vt:lpstr>PowerPoint Presentation</vt:lpstr>
      <vt:lpstr>PowerPoint Presentation</vt:lpstr>
      <vt:lpstr>Text Classification Visualized </vt:lpstr>
      <vt:lpstr>Text Matching and Similarity</vt:lpstr>
      <vt:lpstr>Text Matching Similarity Visualized </vt:lpstr>
      <vt:lpstr>PowerPoint Presentation</vt:lpstr>
      <vt:lpstr>PowerPoint Presentation</vt:lpstr>
      <vt:lpstr>PowerPoint Presentation</vt:lpstr>
      <vt:lpstr>PowerPoint Presentation</vt:lpstr>
      <vt:lpstr>PowerPoint Presentation</vt:lpstr>
      <vt:lpstr>PowerPoint Presentation</vt:lpstr>
      <vt:lpstr>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Jupyter Notebook</vt:lpstr>
      <vt:lpstr>PowerPoint Presentation</vt:lpstr>
      <vt:lpstr>PowerPoint Presentation</vt:lpstr>
      <vt:lpstr>PowerPoint Presentation</vt:lpstr>
      <vt:lpstr>PowerPoint Presentation</vt:lpstr>
      <vt:lpstr>PowerPoint Presentation</vt:lpstr>
      <vt:lpstr>PowerPoint Presentation</vt:lpstr>
      <vt:lpstr>Questions?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Innovators Month  Linear Regression</dc:title>
  <dc:creator>Yin, Helen</dc:creator>
  <cp:lastModifiedBy>Yin, Helen</cp:lastModifiedBy>
  <cp:revision>71</cp:revision>
  <dcterms:modified xsi:type="dcterms:W3CDTF">2018-09-06T22:22:26Z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0x0101003D4928D8BDF0FD4DAD9C3FDE6613DC56</vt:lpwstr>
  </property>
</Properties>
</file>